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3004800" cy="7315200"/>
  <p:notesSz cx="6858000" cy="9144000"/>
  <p:embeddedFontLst>
    <p:embeddedFont>
      <p:font typeface="Baguet Script" panose="00000500000000000000" pitchFamily="2" charset="0"/>
      <p:regular r:id="rId32"/>
    </p:embeddedFont>
    <p:embeddedFont>
      <p:font typeface="Bukhari Script" panose="020B0604020202020204" charset="0"/>
      <p:regular r:id="rId33"/>
    </p:embeddedFont>
    <p:embeddedFont>
      <p:font typeface="DM Sans" pitchFamily="2" charset="0"/>
      <p:regular r:id="rId34"/>
    </p:embeddedFont>
    <p:embeddedFont>
      <p:font typeface="Genty" panose="020B0604020202020204" charset="0"/>
      <p:regular r:id="rId35"/>
    </p:embeddedFont>
    <p:embeddedFont>
      <p:font typeface="Inter" panose="020B0604020202020204" charset="0"/>
      <p:regular r:id="rId36"/>
    </p:embeddedFont>
    <p:embeddedFont>
      <p:font typeface="Inter Bold" panose="020B0604020202020204" charset="0"/>
      <p:regular r:id="rId37"/>
    </p:embeddedFont>
    <p:embeddedFont>
      <p:font typeface="Nickainley" panose="020B0604020202020204" charset="0"/>
      <p:regular r:id="rId38"/>
    </p:embeddedFont>
    <p:embeddedFont>
      <p:font typeface="Rubik" panose="020B0604020202020204" charset="-79"/>
      <p:regular r:id="rId39"/>
    </p:embeddedFont>
    <p:embeddedFont>
      <p:font typeface="Rubik Bold" panose="020B0604020202020204" charset="-79"/>
      <p:regular r:id="rId40"/>
    </p:embeddedFont>
    <p:embeddedFont>
      <p:font typeface="Rubik Semi-Bold" panose="020B0604020202020204" charset="-79"/>
      <p:regular r:id="rId41"/>
    </p:embeddedFont>
    <p:embeddedFont>
      <p:font typeface="TAN Headline"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0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528"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OneDrive/Documents/Work&amp;Random/Jessica%20Pellett%20-%20Resume.docx" TargetMode="External"/><Relationship Id="rId5" Type="http://schemas.openxmlformats.org/officeDocument/2006/relationships/image" Target="../media/image4.png"/><Relationship Id="rId10" Type="http://schemas.openxmlformats.org/officeDocument/2006/relationships/slide" Target="slide6.xml"/><Relationship Id="rId4" Type="http://schemas.openxmlformats.org/officeDocument/2006/relationships/image" Target="../media/image3.svg"/><Relationship Id="rId9" Type="http://schemas.openxmlformats.org/officeDocument/2006/relationships/hyperlink" Target="mailto:jessicapellett@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OneDrive/Documents/CVTC/Courses/Semester%201%20Courses/IntroToComp" TargetMode="External"/><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hyperlink" Target="../OneDrive/Documents/CVTC/Courses/Semester%201%20Courses/Microsoft%20Excel%20Class"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hyperlink" Target="../OneDrive/Documents/CVTC/Courses/Semester%201%20Courses/SAD" TargetMode="External"/><Relationship Id="rId5" Type="http://schemas.openxmlformats.org/officeDocument/2006/relationships/image" Target="../media/image33.svg"/><Relationship Id="rId10" Type="http://schemas.openxmlformats.org/officeDocument/2006/relationships/hyperlink" Target="../OneDrive/Documents/CVTC/Courses/Semester%201%20Courses/Database1" TargetMode="External"/><Relationship Id="rId4" Type="http://schemas.openxmlformats.org/officeDocument/2006/relationships/image" Target="../media/image32.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svg"/><Relationship Id="rId7" Type="http://schemas.openxmlformats.org/officeDocument/2006/relationships/hyperlink" Target="../OneDrive/Documents/CVTC/Courses/Semester%202%20Courses/Database%202" TargetMode="External"/><Relationship Id="rId12" Type="http://schemas.openxmlformats.org/officeDocument/2006/relationships/hyperlink" Target="../OneDrive/Documents/CVTC/Courses/Semester%202%20Courses/Programming%20Fundamentals" TargetMode="Externa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6.sv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hyperlink" Target="../OneDrive/Documents/CVTC/Courses/Semester%202%20Courses/Data%20Presentation" TargetMode="External"/><Relationship Id="rId9" Type="http://schemas.openxmlformats.org/officeDocument/2006/relationships/image" Target="../media/image54.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12.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11.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OneDrive/Documents/CVTC/Courses/Semester%201%20Courses/ProjectManagement" TargetMode="External"/><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hyperlink" Target="../OneDrive/Documents/CVTC/Courses/Semester3Courses/Python"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hyperlink" Target="../OneDrive/Documents/CVTC/Courses/Semester3Courses/ETL" TargetMode="External"/><Relationship Id="rId5" Type="http://schemas.openxmlformats.org/officeDocument/2006/relationships/image" Target="../media/image33.svg"/><Relationship Id="rId10" Type="http://schemas.openxmlformats.org/officeDocument/2006/relationships/hyperlink" Target="../OneDrive/Documents/CVTC/Courses/Semester3Courses/BI%20Data%202" TargetMode="External"/><Relationship Id="rId4" Type="http://schemas.openxmlformats.org/officeDocument/2006/relationships/image" Target="../media/image32.png"/><Relationship Id="rId9" Type="http://schemas.openxmlformats.org/officeDocument/2006/relationships/image" Target="../media/image3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5.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OneDrive/Documents/CVTC/Courses/Semester%204%20Courses/Data%20Capstone" TargetMode="External"/><Relationship Id="rId3" Type="http://schemas.openxmlformats.org/officeDocument/2006/relationships/image" Target="../media/image56.svg"/><Relationship Id="rId7" Type="http://schemas.openxmlformats.org/officeDocument/2006/relationships/hyperlink" Target="../OneDrive/Documents/CVTC/Courses/Semester%204%20Courses/BI%20Data%203" TargetMode="External"/><Relationship Id="rId12" Type="http://schemas.openxmlformats.org/officeDocument/2006/relationships/image" Target="../media/image54.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hyperlink" Target="../OneDrive/Documents/CVTC/Courses/Semester%204%20Courses/Machine%20Learning" TargetMode="External"/><Relationship Id="rId4" Type="http://schemas.openxmlformats.org/officeDocument/2006/relationships/hyperlink" Target="../OneDrive/Documents/CVTC/Courses/Semester%204%20Courses/Data%20Security%20and%20Privacy" TargetMode="External"/><Relationship Id="rId9" Type="http://schemas.openxmlformats.org/officeDocument/2006/relationships/image" Target="../media/image52.svg"/></Relationships>
</file>

<file path=ppt/slides/_rels/slide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slide" Target="slide20.xml"/></Relationships>
</file>

<file path=ppt/slides/_rels/slide5.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0.xml"/><Relationship Id="rId2"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6.xml"/><Relationship Id="rId4" Type="http://schemas.openxmlformats.org/officeDocument/2006/relationships/slide" Target="slide2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Freeform 2"/>
          <p:cNvSpPr/>
          <p:nvPr/>
        </p:nvSpPr>
        <p:spPr>
          <a:xfrm>
            <a:off x="8012275" y="793271"/>
            <a:ext cx="4137645" cy="5483351"/>
          </a:xfrm>
          <a:custGeom>
            <a:avLst/>
            <a:gdLst/>
            <a:ahLst/>
            <a:cxnLst/>
            <a:rect l="l" t="t" r="r" b="b"/>
            <a:pathLst>
              <a:path w="4137645" h="5483351">
                <a:moveTo>
                  <a:pt x="0" y="0"/>
                </a:moveTo>
                <a:lnTo>
                  <a:pt x="4137645" y="0"/>
                </a:lnTo>
                <a:lnTo>
                  <a:pt x="4137645" y="5483351"/>
                </a:lnTo>
                <a:lnTo>
                  <a:pt x="0" y="54833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26118" y="5698013"/>
            <a:ext cx="1771335" cy="885667"/>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DC661F">
                <a:alpha val="68627"/>
              </a:srgbClr>
            </a:solidFill>
          </p:spPr>
          <p:txBody>
            <a:bodyPr/>
            <a:lstStyle/>
            <a:p>
              <a:endParaRPr lang="en-US" dirty="0"/>
            </a:p>
          </p:txBody>
        </p:sp>
        <p:sp>
          <p:nvSpPr>
            <p:cNvPr id="5" name="TextBox 5"/>
            <p:cNvSpPr txBox="1"/>
            <p:nvPr/>
          </p:nvSpPr>
          <p:spPr>
            <a:xfrm>
              <a:off x="0" y="-28575"/>
              <a:ext cx="812800" cy="434975"/>
            </a:xfrm>
            <a:prstGeom prst="rect">
              <a:avLst/>
            </a:prstGeom>
          </p:spPr>
          <p:txBody>
            <a:bodyPr lIns="50800" tIns="50800" rIns="50800" bIns="50800" rtlCol="0" anchor="ctr"/>
            <a:lstStyle/>
            <a:p>
              <a:pPr algn="ctr">
                <a:lnSpc>
                  <a:spcPts val="1960"/>
                </a:lnSpc>
              </a:pPr>
              <a:endParaRPr/>
            </a:p>
          </p:txBody>
        </p:sp>
      </p:grpSp>
      <p:sp>
        <p:nvSpPr>
          <p:cNvPr id="6" name="Freeform 6"/>
          <p:cNvSpPr/>
          <p:nvPr/>
        </p:nvSpPr>
        <p:spPr>
          <a:xfrm>
            <a:off x="2575312" y="4487850"/>
            <a:ext cx="270147" cy="270147"/>
          </a:xfrm>
          <a:custGeom>
            <a:avLst/>
            <a:gdLst/>
            <a:ahLst/>
            <a:cxnLst/>
            <a:rect l="l" t="t" r="r" b="b"/>
            <a:pathLst>
              <a:path w="270147" h="270147">
                <a:moveTo>
                  <a:pt x="0" y="0"/>
                </a:moveTo>
                <a:lnTo>
                  <a:pt x="270147" y="0"/>
                </a:lnTo>
                <a:lnTo>
                  <a:pt x="270147" y="270147"/>
                </a:lnTo>
                <a:lnTo>
                  <a:pt x="0" y="270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651558" y="4489961"/>
            <a:ext cx="126708" cy="268036"/>
          </a:xfrm>
          <a:custGeom>
            <a:avLst/>
            <a:gdLst/>
            <a:ahLst/>
            <a:cxnLst/>
            <a:rect l="l" t="t" r="r" b="b"/>
            <a:pathLst>
              <a:path w="126708" h="268036">
                <a:moveTo>
                  <a:pt x="0" y="0"/>
                </a:moveTo>
                <a:lnTo>
                  <a:pt x="126708" y="0"/>
                </a:lnTo>
                <a:lnTo>
                  <a:pt x="126708" y="268036"/>
                </a:lnTo>
                <a:lnTo>
                  <a:pt x="0" y="268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4439214" y="4489961"/>
            <a:ext cx="323145" cy="269091"/>
          </a:xfrm>
          <a:custGeom>
            <a:avLst/>
            <a:gdLst/>
            <a:ahLst/>
            <a:cxnLst/>
            <a:rect l="l" t="t" r="r" b="b"/>
            <a:pathLst>
              <a:path w="323145" h="269091">
                <a:moveTo>
                  <a:pt x="0" y="0"/>
                </a:moveTo>
                <a:lnTo>
                  <a:pt x="323145" y="0"/>
                </a:lnTo>
                <a:lnTo>
                  <a:pt x="323145" y="269092"/>
                </a:lnTo>
                <a:lnTo>
                  <a:pt x="0" y="269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674773" y="1260137"/>
            <a:ext cx="5966783" cy="2638424"/>
          </a:xfrm>
          <a:prstGeom prst="rect">
            <a:avLst/>
          </a:prstGeom>
        </p:spPr>
        <p:txBody>
          <a:bodyPr lIns="0" tIns="0" rIns="0" bIns="0" rtlCol="0" anchor="t">
            <a:spAutoFit/>
          </a:bodyPr>
          <a:lstStyle/>
          <a:p>
            <a:pPr algn="ctr">
              <a:lnSpc>
                <a:spcPts val="10199"/>
              </a:lnSpc>
            </a:pPr>
            <a:r>
              <a:rPr lang="en-US" sz="9999">
                <a:solidFill>
                  <a:srgbClr val="E10B78"/>
                </a:solidFill>
                <a:latin typeface="Nickainley"/>
                <a:ea typeface="Nickainley"/>
                <a:cs typeface="Nickainley"/>
                <a:sym typeface="Nickainley"/>
              </a:rPr>
              <a:t>Jessica Pellett</a:t>
            </a:r>
          </a:p>
        </p:txBody>
      </p:sp>
      <p:sp>
        <p:nvSpPr>
          <p:cNvPr id="10" name="TextBox 10"/>
          <p:cNvSpPr txBox="1"/>
          <p:nvPr/>
        </p:nvSpPr>
        <p:spPr>
          <a:xfrm>
            <a:off x="1923136" y="969645"/>
            <a:ext cx="3583552" cy="247819"/>
          </a:xfrm>
          <a:prstGeom prst="rect">
            <a:avLst/>
          </a:prstGeom>
        </p:spPr>
        <p:txBody>
          <a:bodyPr lIns="0" tIns="0" rIns="0" bIns="0" rtlCol="0" anchor="t">
            <a:spAutoFit/>
          </a:bodyPr>
          <a:lstStyle/>
          <a:p>
            <a:pPr marL="0" lvl="0" indent="0" algn="ctr">
              <a:lnSpc>
                <a:spcPts val="2090"/>
              </a:lnSpc>
              <a:spcBef>
                <a:spcPct val="0"/>
              </a:spcBef>
            </a:pPr>
            <a:r>
              <a:rPr lang="en-US" sz="1493" b="1">
                <a:solidFill>
                  <a:srgbClr val="DC661F"/>
                </a:solidFill>
                <a:latin typeface="Inter Bold"/>
                <a:ea typeface="Inter Bold"/>
                <a:cs typeface="Inter Bold"/>
                <a:sym typeface="Inter Bold"/>
              </a:rPr>
              <a:t>PORTFOLIO</a:t>
            </a:r>
          </a:p>
        </p:txBody>
      </p:sp>
      <p:sp>
        <p:nvSpPr>
          <p:cNvPr id="11" name="TextBox 11"/>
          <p:cNvSpPr txBox="1"/>
          <p:nvPr/>
        </p:nvSpPr>
        <p:spPr>
          <a:xfrm>
            <a:off x="369371" y="5934154"/>
            <a:ext cx="1828082" cy="365760"/>
          </a:xfrm>
          <a:prstGeom prst="rect">
            <a:avLst/>
          </a:prstGeom>
        </p:spPr>
        <p:txBody>
          <a:bodyPr lIns="0" tIns="0" rIns="0" bIns="0" rtlCol="0" anchor="t">
            <a:spAutoFit/>
          </a:bodyPr>
          <a:lstStyle/>
          <a:p>
            <a:pPr marL="0" lvl="0" indent="0" algn="ctr">
              <a:lnSpc>
                <a:spcPts val="2939"/>
              </a:lnSpc>
              <a:spcBef>
                <a:spcPct val="0"/>
              </a:spcBef>
            </a:pPr>
            <a:r>
              <a:rPr lang="en-US" sz="2099" u="sng" dirty="0">
                <a:solidFill>
                  <a:srgbClr val="303030"/>
                </a:solidFill>
                <a:latin typeface="Bukhari Script"/>
                <a:ea typeface="Bukhari Script"/>
                <a:cs typeface="Bukhari Script"/>
                <a:sym typeface="Bukhari Script"/>
                <a:hlinkClick r:id="rId9" tooltip="mailto:jessicapellett@gmail.com"/>
              </a:rPr>
              <a:t>Email Me</a:t>
            </a:r>
          </a:p>
        </p:txBody>
      </p:sp>
      <p:sp>
        <p:nvSpPr>
          <p:cNvPr id="12" name="TextBox 12"/>
          <p:cNvSpPr txBox="1"/>
          <p:nvPr/>
        </p:nvSpPr>
        <p:spPr>
          <a:xfrm>
            <a:off x="-1600812" y="4100593"/>
            <a:ext cx="10631448" cy="327025"/>
          </a:xfrm>
          <a:prstGeom prst="rect">
            <a:avLst/>
          </a:prstGeom>
        </p:spPr>
        <p:txBody>
          <a:bodyPr lIns="0" tIns="0" rIns="0" bIns="0" rtlCol="0" anchor="t">
            <a:spAutoFit/>
          </a:bodyPr>
          <a:lstStyle/>
          <a:p>
            <a:pPr algn="ctr">
              <a:lnSpc>
                <a:spcPts val="2240"/>
              </a:lnSpc>
            </a:pPr>
            <a:r>
              <a:rPr lang="en-US" sz="3200">
                <a:solidFill>
                  <a:srgbClr val="E87928"/>
                </a:solidFill>
                <a:latin typeface="Genty"/>
                <a:ea typeface="Genty"/>
                <a:cs typeface="Genty"/>
                <a:sym typeface="Genty"/>
              </a:rPr>
              <a:t>Data Analyst</a:t>
            </a:r>
          </a:p>
        </p:txBody>
      </p:sp>
      <p:grpSp>
        <p:nvGrpSpPr>
          <p:cNvPr id="13" name="Group 13"/>
          <p:cNvGrpSpPr/>
          <p:nvPr/>
        </p:nvGrpSpPr>
        <p:grpSpPr>
          <a:xfrm>
            <a:off x="2447861" y="5746557"/>
            <a:ext cx="1771335" cy="885667"/>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10B78">
                <a:alpha val="68627"/>
              </a:srgbClr>
            </a:solidFill>
          </p:spPr>
          <p:txBody>
            <a:bodyPr/>
            <a:lstStyle/>
            <a:p>
              <a:endParaRPr lang="en-US"/>
            </a:p>
          </p:txBody>
        </p:sp>
        <p:sp>
          <p:nvSpPr>
            <p:cNvPr id="15" name="TextBox 15"/>
            <p:cNvSpPr txBox="1"/>
            <p:nvPr/>
          </p:nvSpPr>
          <p:spPr>
            <a:xfrm>
              <a:off x="0" y="-28575"/>
              <a:ext cx="812800" cy="434975"/>
            </a:xfrm>
            <a:prstGeom prst="rect">
              <a:avLst/>
            </a:prstGeom>
          </p:spPr>
          <p:txBody>
            <a:bodyPr lIns="50800" tIns="50800" rIns="50800" bIns="50800" rtlCol="0" anchor="ctr"/>
            <a:lstStyle/>
            <a:p>
              <a:pPr algn="ctr">
                <a:lnSpc>
                  <a:spcPts val="1960"/>
                </a:lnSpc>
              </a:pPr>
              <a:endParaRPr/>
            </a:p>
          </p:txBody>
        </p:sp>
      </p:grpSp>
      <p:sp>
        <p:nvSpPr>
          <p:cNvPr id="16" name="TextBox 16"/>
          <p:cNvSpPr txBox="1"/>
          <p:nvPr/>
        </p:nvSpPr>
        <p:spPr>
          <a:xfrm>
            <a:off x="2670974" y="5959871"/>
            <a:ext cx="1163092" cy="361950"/>
          </a:xfrm>
          <a:prstGeom prst="rect">
            <a:avLst/>
          </a:prstGeom>
        </p:spPr>
        <p:txBody>
          <a:bodyPr lIns="0" tIns="0" rIns="0" bIns="0" rtlCol="0" anchor="t">
            <a:spAutoFit/>
          </a:bodyPr>
          <a:lstStyle/>
          <a:p>
            <a:pPr algn="ctr">
              <a:lnSpc>
                <a:spcPts val="2879"/>
              </a:lnSpc>
              <a:spcBef>
                <a:spcPct val="0"/>
              </a:spcBef>
            </a:pPr>
            <a:r>
              <a:rPr lang="en-US" sz="2399" u="sng" spc="-143" dirty="0">
                <a:solidFill>
                  <a:srgbClr val="303030"/>
                </a:solidFill>
                <a:latin typeface="Bukhari Script"/>
                <a:ea typeface="Bukhari Script"/>
                <a:cs typeface="Bukhari Script"/>
                <a:sym typeface="Bukhari Script"/>
                <a:hlinkClick r:id="rId10" action="ppaction://hlinksldjump"/>
              </a:rPr>
              <a:t>About Me</a:t>
            </a:r>
          </a:p>
        </p:txBody>
      </p:sp>
      <p:sp>
        <p:nvSpPr>
          <p:cNvPr id="18" name="Scroll: Horizontal 17">
            <a:extLst>
              <a:ext uri="{FF2B5EF4-FFF2-40B4-BE49-F238E27FC236}">
                <a16:creationId xmlns:a16="http://schemas.microsoft.com/office/drawing/2014/main" id="{E7FA65BA-C156-F6F4-2B56-152AE9B87DEB}"/>
              </a:ext>
            </a:extLst>
          </p:cNvPr>
          <p:cNvSpPr/>
          <p:nvPr/>
        </p:nvSpPr>
        <p:spPr>
          <a:xfrm>
            <a:off x="4521200" y="5746557"/>
            <a:ext cx="1676400" cy="885667"/>
          </a:xfrm>
          <a:prstGeom prst="horizontalScroll">
            <a:avLst/>
          </a:prstGeom>
          <a:solidFill>
            <a:srgbClr val="E90D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guet Script" panose="020F0502020204030204" pitchFamily="2" charset="0"/>
                <a:hlinkClick r:id="rId11" action="ppaction://hlinkfile"/>
              </a:rPr>
              <a:t>Resume</a:t>
            </a:r>
            <a:endParaRPr lang="en-US" sz="2400" dirty="0">
              <a:latin typeface="Baguet Script" panose="020F05020202040302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457821" y="281832"/>
            <a:ext cx="12553329" cy="7221220"/>
          </a:xfrm>
          <a:prstGeom prst="rect">
            <a:avLst/>
          </a:prstGeom>
        </p:spPr>
        <p:txBody>
          <a:bodyPr lIns="0" tIns="0" rIns="0" bIns="0" rtlCol="0" anchor="t">
            <a:spAutoFit/>
          </a:bodyPr>
          <a:lstStyle/>
          <a:p>
            <a:pPr algn="l">
              <a:lnSpc>
                <a:spcPts val="2100"/>
              </a:lnSpc>
            </a:pPr>
            <a:r>
              <a:rPr lang="en-US" sz="1500">
                <a:solidFill>
                  <a:srgbClr val="E87928"/>
                </a:solidFill>
                <a:latin typeface="TAN Headline"/>
                <a:ea typeface="TAN Headline"/>
                <a:cs typeface="TAN Headline"/>
                <a:sym typeface="TAN Headline"/>
              </a:rPr>
              <a:t>Intro to Computers &amp; Programming</a:t>
            </a:r>
          </a:p>
          <a:p>
            <a:pPr algn="l">
              <a:lnSpc>
                <a:spcPts val="2239"/>
              </a:lnSpc>
            </a:pPr>
            <a:endParaRPr lang="en-US" sz="1500">
              <a:solidFill>
                <a:srgbClr val="E87928"/>
              </a:solidFill>
              <a:latin typeface="TAN Headline"/>
              <a:ea typeface="TAN Headline"/>
              <a:cs typeface="TAN Headline"/>
              <a:sym typeface="TAN Headline"/>
            </a:endParaRPr>
          </a:p>
          <a:p>
            <a:pPr algn="l">
              <a:lnSpc>
                <a:spcPts val="2239"/>
              </a:lnSpc>
            </a:pPr>
            <a:r>
              <a:rPr lang="en-US" sz="1599" b="1">
                <a:solidFill>
                  <a:srgbClr val="E10B78"/>
                </a:solidFill>
                <a:latin typeface="Inter Bold"/>
                <a:ea typeface="Inter Bold"/>
                <a:cs typeface="Inter Bold"/>
                <a:sym typeface="Inter Bold"/>
              </a:rPr>
              <a:t>Overview</a:t>
            </a:r>
          </a:p>
          <a:p>
            <a:pPr algn="l">
              <a:lnSpc>
                <a:spcPts val="2100"/>
              </a:lnSpc>
            </a:pPr>
            <a:r>
              <a:rPr lang="en-US" sz="1500" b="1">
                <a:solidFill>
                  <a:srgbClr val="303030"/>
                </a:solidFill>
                <a:latin typeface="Inter Bold"/>
                <a:ea typeface="Inter Bold"/>
                <a:cs typeface="Inter Bold"/>
                <a:sym typeface="Inter Bold"/>
              </a:rPr>
              <a:t>This course introduces students to fundamental concepts in information technology, software development, and data analytics. It explores computer components, operating systems, programming languages, and cybersecurity principles, providing a strong foundation in problem-solving and programming logic.</a:t>
            </a:r>
          </a:p>
          <a:p>
            <a:pPr algn="l">
              <a:lnSpc>
                <a:spcPts val="2100"/>
              </a:lnSpc>
            </a:pPr>
            <a:endParaRPr lang="en-US" sz="1500" b="1">
              <a:solidFill>
                <a:srgbClr val="303030"/>
              </a:solidFill>
              <a:latin typeface="Inter Bold"/>
              <a:ea typeface="Inter Bold"/>
              <a:cs typeface="Inter Bold"/>
              <a:sym typeface="Inter Bold"/>
            </a:endParaRPr>
          </a:p>
          <a:p>
            <a:pPr algn="l">
              <a:lnSpc>
                <a:spcPts val="2239"/>
              </a:lnSpc>
            </a:pPr>
            <a:r>
              <a:rPr lang="en-US" sz="1599" b="1">
                <a:solidFill>
                  <a:srgbClr val="E10B78"/>
                </a:solidFill>
                <a:latin typeface="Inter Bold"/>
                <a:ea typeface="Inter Bold"/>
                <a:cs typeface="Inter Bold"/>
                <a:sym typeface="Inter Bold"/>
              </a:rPr>
              <a:t>Key Skills &amp; Knowledge Gained:</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Identifying and understanding physical computer components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Navigating operating systems using both GUI and CLI</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Exploring software development and programming languages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Applying cybersecurity best practices for secure computing</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Solving programming logic problems using operators and comparison</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Using JavaScript and source control techniques for coding</a:t>
            </a:r>
          </a:p>
          <a:p>
            <a:pPr algn="l">
              <a:lnSpc>
                <a:spcPts val="2100"/>
              </a:lnSpc>
            </a:pPr>
            <a:endParaRPr lang="en-US" sz="1500" b="1">
              <a:solidFill>
                <a:srgbClr val="303030"/>
              </a:solidFill>
              <a:latin typeface="Inter Bold"/>
              <a:ea typeface="Inter Bold"/>
              <a:cs typeface="Inter Bold"/>
              <a:sym typeface="Inter Bold"/>
            </a:endParaRPr>
          </a:p>
          <a:p>
            <a:pPr algn="l">
              <a:lnSpc>
                <a:spcPts val="2239"/>
              </a:lnSpc>
            </a:pPr>
            <a:r>
              <a:rPr lang="en-US" sz="1599" b="1">
                <a:solidFill>
                  <a:srgbClr val="E10B78"/>
                </a:solidFill>
                <a:latin typeface="Inter Bold"/>
                <a:ea typeface="Inter Bold"/>
                <a:cs typeface="Inter Bold"/>
                <a:sym typeface="Inter Bold"/>
              </a:rPr>
              <a:t>Content Covered</a:t>
            </a:r>
          </a:p>
          <a:p>
            <a:pPr algn="l">
              <a:lnSpc>
                <a:spcPts val="2100"/>
              </a:lnSpc>
            </a:pPr>
            <a:r>
              <a:rPr lang="en-US" sz="1500" b="1">
                <a:solidFill>
                  <a:srgbClr val="303030"/>
                </a:solidFill>
                <a:latin typeface="Inter Bold"/>
                <a:ea typeface="Inter Bold"/>
                <a:cs typeface="Inter Bold"/>
                <a:sym typeface="Inter Bold"/>
              </a:rPr>
              <a:t>Computer Hardware &amp; Software Interactions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Understanding Components: CPU, memory, storage, input/output devices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Software &amp; Data Analytics: Exploring connections between applications and real-world use</a:t>
            </a:r>
          </a:p>
          <a:p>
            <a:pPr algn="l">
              <a:lnSpc>
                <a:spcPts val="2100"/>
              </a:lnSpc>
            </a:pPr>
            <a:r>
              <a:rPr lang="en-US" sz="1500" b="1">
                <a:solidFill>
                  <a:srgbClr val="303030"/>
                </a:solidFill>
                <a:latin typeface="Inter Bold"/>
                <a:ea typeface="Inter Bold"/>
                <a:cs typeface="Inter Bold"/>
                <a:sym typeface="Inter Bold"/>
              </a:rPr>
              <a:t>Operating System &amp; File Management</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Command Line Interface (CLI): Executing fundamental system commands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File System Navigation: Managing files and directories using GUI &amp; CLI</a:t>
            </a:r>
          </a:p>
          <a:p>
            <a:pPr algn="l">
              <a:lnSpc>
                <a:spcPts val="2100"/>
              </a:lnSpc>
            </a:pPr>
            <a:r>
              <a:rPr lang="en-US" sz="1500" b="1">
                <a:solidFill>
                  <a:srgbClr val="303030"/>
                </a:solidFill>
                <a:latin typeface="Inter Bold"/>
                <a:ea typeface="Inter Bold"/>
                <a:cs typeface="Inter Bold"/>
                <a:sym typeface="Inter Bold"/>
              </a:rPr>
              <a:t>Programming &amp; Problem Solving</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Programming Logic &amp; JavaScript: Understanding sequential, decision-based, and iterative program flows</a:t>
            </a:r>
          </a:p>
          <a:p>
            <a:pPr marL="323850" lvl="1" indent="-161925" algn="l">
              <a:lnSpc>
                <a:spcPts val="2100"/>
              </a:lnSpc>
              <a:buFont typeface="Arial"/>
              <a:buChar char="•"/>
            </a:pPr>
            <a:r>
              <a:rPr lang="en-US" sz="1500" b="1">
                <a:solidFill>
                  <a:srgbClr val="303030"/>
                </a:solidFill>
                <a:latin typeface="Inter Bold"/>
                <a:ea typeface="Inter Bold"/>
                <a:cs typeface="Inter Bold"/>
                <a:sym typeface="Inter Bold"/>
              </a:rPr>
              <a:t>Development Tools: Utilizing flowcharts and pseudocode for problem-solving</a:t>
            </a:r>
          </a:p>
          <a:p>
            <a:pPr algn="l">
              <a:lnSpc>
                <a:spcPts val="2100"/>
              </a:lnSpc>
            </a:pPr>
            <a:endParaRPr lang="en-US" sz="1500" b="1">
              <a:solidFill>
                <a:srgbClr val="303030"/>
              </a:solidFill>
              <a:latin typeface="Inter Bold"/>
              <a:ea typeface="Inter Bold"/>
              <a:cs typeface="Inter Bold"/>
              <a:sym typeface="Inter Bold"/>
            </a:endParaRPr>
          </a:p>
          <a:p>
            <a:pPr algn="just">
              <a:lnSpc>
                <a:spcPts val="1960"/>
              </a:lnSpc>
              <a:spcBef>
                <a:spcPct val="0"/>
              </a:spcBef>
            </a:pPr>
            <a:endParaRPr lang="en-US" sz="1500" b="1">
              <a:solidFill>
                <a:srgbClr val="303030"/>
              </a:solidFill>
              <a:latin typeface="Inter Bold"/>
              <a:ea typeface="Inter Bold"/>
              <a:cs typeface="Inter Bold"/>
              <a:sym typeface="Inter Bold"/>
            </a:endParaRPr>
          </a:p>
        </p:txBody>
      </p:sp>
      <p:sp>
        <p:nvSpPr>
          <p:cNvPr id="3" name="Freeform 3"/>
          <p:cNvSpPr/>
          <p:nvPr/>
        </p:nvSpPr>
        <p:spPr>
          <a:xfrm>
            <a:off x="9032316" y="2194560"/>
            <a:ext cx="3657600" cy="2926080"/>
          </a:xfrm>
          <a:custGeom>
            <a:avLst/>
            <a:gdLst/>
            <a:ahLst/>
            <a:cxnLst/>
            <a:rect l="l" t="t" r="r" b="b"/>
            <a:pathLst>
              <a:path w="3657600" h="2926080">
                <a:moveTo>
                  <a:pt x="0" y="0"/>
                </a:moveTo>
                <a:lnTo>
                  <a:pt x="3657600" y="0"/>
                </a:lnTo>
                <a:lnTo>
                  <a:pt x="365760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731520" y="380594"/>
            <a:ext cx="11548110" cy="5495925"/>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Microsoft Excel</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800"/>
              </a:lnSpc>
            </a:pPr>
            <a:r>
              <a:rPr lang="en-US" sz="1500" b="1" spc="-89">
                <a:solidFill>
                  <a:srgbClr val="303030"/>
                </a:solidFill>
                <a:latin typeface="Inter Bold"/>
                <a:ea typeface="Inter Bold"/>
                <a:cs typeface="Inter Bold"/>
                <a:sym typeface="Inter Bold"/>
              </a:rPr>
              <a:t>This course provides students with essential spreadsheet skills for data organization, analysis, and visualization using Microsoft Excel.</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Creating and formatting professional spreadsheets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Writing and applying advanced formulas and functions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Visualizing data with charts and graphs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Integrating Excel with email and scheduling tools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800"/>
              </a:lnSpc>
            </a:pPr>
            <a:r>
              <a:rPr lang="en-US" sz="1500" b="1" spc="-89">
                <a:solidFill>
                  <a:srgbClr val="303030"/>
                </a:solidFill>
                <a:latin typeface="Inter Bold"/>
                <a:ea typeface="Inter Bold"/>
                <a:cs typeface="Inter Bold"/>
                <a:sym typeface="Inter Bold"/>
              </a:rPr>
              <a:t>Data Manipulation &amp; Formatting</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Formulas &amp; Functions: Applying calculations for data processing</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Conditional Formatting: Enhancing readability and interpretation</a:t>
            </a:r>
          </a:p>
          <a:p>
            <a:pPr algn="l">
              <a:lnSpc>
                <a:spcPts val="1800"/>
              </a:lnSpc>
            </a:pPr>
            <a:r>
              <a:rPr lang="en-US" sz="1500" b="1" spc="-89">
                <a:solidFill>
                  <a:srgbClr val="303030"/>
                </a:solidFill>
                <a:latin typeface="Inter Bold"/>
                <a:ea typeface="Inter Bold"/>
                <a:cs typeface="Inter Bold"/>
                <a:sym typeface="Inter Bold"/>
              </a:rPr>
              <a:t>Data Visualization &amp; Analysis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Charts &amp; Graphs: Transforming numerical data into visual insights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Trend Analysis: Identifying patterns in data</a:t>
            </a: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9405190" y="3805012"/>
            <a:ext cx="2326234" cy="2926080"/>
          </a:xfrm>
          <a:custGeom>
            <a:avLst/>
            <a:gdLst/>
            <a:ahLst/>
            <a:cxnLst/>
            <a:rect l="l" t="t" r="r" b="b"/>
            <a:pathLst>
              <a:path w="2326234" h="2926080">
                <a:moveTo>
                  <a:pt x="0" y="0"/>
                </a:moveTo>
                <a:lnTo>
                  <a:pt x="2326234" y="0"/>
                </a:lnTo>
                <a:lnTo>
                  <a:pt x="2326234"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Freeform 2"/>
          <p:cNvSpPr/>
          <p:nvPr/>
        </p:nvSpPr>
        <p:spPr>
          <a:xfrm>
            <a:off x="6000785" y="3858872"/>
            <a:ext cx="4035717" cy="3111171"/>
          </a:xfrm>
          <a:custGeom>
            <a:avLst/>
            <a:gdLst/>
            <a:ahLst/>
            <a:cxnLst/>
            <a:rect l="l" t="t" r="r" b="b"/>
            <a:pathLst>
              <a:path w="4035717" h="3111171">
                <a:moveTo>
                  <a:pt x="0" y="0"/>
                </a:moveTo>
                <a:lnTo>
                  <a:pt x="4035717" y="0"/>
                </a:lnTo>
                <a:lnTo>
                  <a:pt x="4035717" y="3111170"/>
                </a:lnTo>
                <a:lnTo>
                  <a:pt x="0" y="3111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484007" y="535201"/>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0719" y="3951417"/>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983379" y="535201"/>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1074554" y="5679681"/>
            <a:ext cx="2151246" cy="518159"/>
          </a:xfrm>
          <a:prstGeom prst="rect">
            <a:avLst/>
          </a:prstGeom>
        </p:spPr>
        <p:txBody>
          <a:bodyPr wrap="square" lIns="0" tIns="0" rIns="0" bIns="0" rtlCol="0" anchor="t">
            <a:spAutoFit/>
          </a:bodyPr>
          <a:lstStyle/>
          <a:p>
            <a:pPr algn="ctr">
              <a:lnSpc>
                <a:spcPts val="3899"/>
              </a:lnSpc>
              <a:spcBef>
                <a:spcPct val="0"/>
              </a:spcBef>
            </a:pPr>
            <a:r>
              <a:rPr lang="en-US" sz="3899" dirty="0">
                <a:solidFill>
                  <a:srgbClr val="FF3873"/>
                </a:solidFill>
                <a:latin typeface="Nickainley"/>
                <a:ea typeface="Nickainley"/>
                <a:cs typeface="Nickainley"/>
                <a:sym typeface="Nickainley"/>
                <a:hlinkClick r:id="rId10" action="ppaction://hlinkfile"/>
              </a:rPr>
              <a:t>Database 1</a:t>
            </a:r>
            <a:endParaRPr lang="en-US" sz="3899" dirty="0">
              <a:solidFill>
                <a:srgbClr val="FF3873"/>
              </a:solidFill>
              <a:latin typeface="Nickainley"/>
              <a:ea typeface="Nickainley"/>
              <a:cs typeface="Nickainley"/>
              <a:sym typeface="Nickainley"/>
            </a:endParaRPr>
          </a:p>
        </p:txBody>
      </p:sp>
      <p:grpSp>
        <p:nvGrpSpPr>
          <p:cNvPr id="12" name="Group 11">
            <a:extLst>
              <a:ext uri="{FF2B5EF4-FFF2-40B4-BE49-F238E27FC236}">
                <a16:creationId xmlns:a16="http://schemas.microsoft.com/office/drawing/2014/main" id="{546047D2-688A-D074-B2E8-709776E2818A}"/>
              </a:ext>
            </a:extLst>
          </p:cNvPr>
          <p:cNvGrpSpPr/>
          <p:nvPr/>
        </p:nvGrpSpPr>
        <p:grpSpPr>
          <a:xfrm>
            <a:off x="9108940" y="2064916"/>
            <a:ext cx="2746209" cy="1060661"/>
            <a:chOff x="9108940" y="2064916"/>
            <a:chExt cx="2746209" cy="1060661"/>
          </a:xfrm>
        </p:grpSpPr>
        <p:sp>
          <p:nvSpPr>
            <p:cNvPr id="7" name="TextBox 7"/>
            <p:cNvSpPr txBox="1"/>
            <p:nvPr/>
          </p:nvSpPr>
          <p:spPr>
            <a:xfrm>
              <a:off x="9131041" y="2064916"/>
              <a:ext cx="2724108" cy="475827"/>
            </a:xfrm>
            <a:prstGeom prst="rect">
              <a:avLst/>
            </a:prstGeom>
          </p:spPr>
          <p:txBody>
            <a:bodyPr lIns="0" tIns="0" rIns="0" bIns="0" rtlCol="0" anchor="t">
              <a:spAutoFit/>
            </a:bodyPr>
            <a:lstStyle/>
            <a:p>
              <a:pPr algn="ctr">
                <a:lnSpc>
                  <a:spcPts val="3617"/>
                </a:lnSpc>
                <a:spcBef>
                  <a:spcPct val="0"/>
                </a:spcBef>
              </a:pPr>
              <a:r>
                <a:rPr lang="en-US" sz="3617" dirty="0">
                  <a:solidFill>
                    <a:srgbClr val="22928E"/>
                  </a:solidFill>
                  <a:latin typeface="Nickainley"/>
                  <a:ea typeface="Nickainley"/>
                  <a:cs typeface="Nickainley"/>
                  <a:sym typeface="Nickainley"/>
                  <a:hlinkClick r:id="rId11" action="ppaction://hlinkfile"/>
                </a:rPr>
                <a:t>System Analysis</a:t>
              </a:r>
              <a:endParaRPr lang="en-US" sz="3617" dirty="0">
                <a:solidFill>
                  <a:srgbClr val="22928E"/>
                </a:solidFill>
                <a:latin typeface="Nickainley"/>
                <a:ea typeface="Nickainley"/>
                <a:cs typeface="Nickainley"/>
                <a:sym typeface="Nickainley"/>
              </a:endParaRPr>
            </a:p>
          </p:txBody>
        </p:sp>
        <p:sp>
          <p:nvSpPr>
            <p:cNvPr id="8" name="TextBox 8"/>
            <p:cNvSpPr txBox="1"/>
            <p:nvPr/>
          </p:nvSpPr>
          <p:spPr>
            <a:xfrm>
              <a:off x="9108940" y="2607418"/>
              <a:ext cx="2012156" cy="518159"/>
            </a:xfrm>
            <a:prstGeom prst="rect">
              <a:avLst/>
            </a:prstGeom>
          </p:spPr>
          <p:txBody>
            <a:bodyPr lIns="0" tIns="0" rIns="0" bIns="0" rtlCol="0" anchor="t">
              <a:spAutoFit/>
            </a:bodyPr>
            <a:lstStyle/>
            <a:p>
              <a:pPr algn="ctr">
                <a:lnSpc>
                  <a:spcPts val="3899"/>
                </a:lnSpc>
                <a:spcBef>
                  <a:spcPct val="0"/>
                </a:spcBef>
              </a:pPr>
              <a:r>
                <a:rPr lang="en-US" sz="3899" dirty="0">
                  <a:solidFill>
                    <a:srgbClr val="22928E"/>
                  </a:solidFill>
                  <a:latin typeface="Nickainley"/>
                  <a:ea typeface="Nickainley"/>
                  <a:cs typeface="Nickainley"/>
                  <a:sym typeface="Nickainley"/>
                  <a:hlinkClick r:id="rId11" action="ppaction://hlinkfile"/>
                </a:rPr>
                <a:t>and Design</a:t>
              </a:r>
              <a:endParaRPr lang="en-US" sz="3899" dirty="0">
                <a:solidFill>
                  <a:srgbClr val="22928E"/>
                </a:solidFill>
                <a:latin typeface="Nickainley"/>
                <a:ea typeface="Nickainley"/>
                <a:cs typeface="Nickainley"/>
                <a:sym typeface="Nickainley"/>
              </a:endParaRPr>
            </a:p>
          </p:txBody>
        </p:sp>
      </p:grpSp>
      <p:sp>
        <p:nvSpPr>
          <p:cNvPr id="9" name="TextBox 9"/>
          <p:cNvSpPr txBox="1"/>
          <p:nvPr/>
        </p:nvSpPr>
        <p:spPr>
          <a:xfrm>
            <a:off x="2576631" y="2315001"/>
            <a:ext cx="2759422" cy="518159"/>
          </a:xfrm>
          <a:prstGeom prst="rect">
            <a:avLst/>
          </a:prstGeom>
        </p:spPr>
        <p:txBody>
          <a:bodyPr lIns="0" tIns="0" rIns="0" bIns="0" rtlCol="0" anchor="t">
            <a:spAutoFit/>
          </a:bodyPr>
          <a:lstStyle/>
          <a:p>
            <a:pPr algn="ctr">
              <a:lnSpc>
                <a:spcPts val="3899"/>
              </a:lnSpc>
              <a:spcBef>
                <a:spcPct val="0"/>
              </a:spcBef>
            </a:pPr>
            <a:r>
              <a:rPr lang="en-US" sz="3899" dirty="0">
                <a:solidFill>
                  <a:srgbClr val="7B95F9"/>
                </a:solidFill>
                <a:latin typeface="Nickainley"/>
                <a:ea typeface="Nickainley"/>
                <a:cs typeface="Nickainley"/>
                <a:sym typeface="Nickainley"/>
                <a:hlinkClick r:id="rId12" action="ppaction://hlinkfile"/>
              </a:rPr>
              <a:t>Microsoft Excel</a:t>
            </a:r>
            <a:endParaRPr lang="en-US" sz="3899" dirty="0">
              <a:solidFill>
                <a:srgbClr val="7B95F9"/>
              </a:solidFill>
              <a:latin typeface="Nickainley"/>
              <a:ea typeface="Nickainley"/>
              <a:cs typeface="Nickainley"/>
              <a:sym typeface="Nickainley"/>
            </a:endParaRPr>
          </a:p>
        </p:txBody>
      </p:sp>
      <p:sp>
        <p:nvSpPr>
          <p:cNvPr id="10" name="TextBox 10"/>
          <p:cNvSpPr txBox="1"/>
          <p:nvPr/>
        </p:nvSpPr>
        <p:spPr>
          <a:xfrm>
            <a:off x="6385478" y="5481132"/>
            <a:ext cx="3266331" cy="506094"/>
          </a:xfrm>
          <a:prstGeom prst="rect">
            <a:avLst/>
          </a:prstGeom>
        </p:spPr>
        <p:txBody>
          <a:bodyPr lIns="0" tIns="0" rIns="0" bIns="0" rtlCol="0" anchor="t">
            <a:spAutoFit/>
          </a:bodyPr>
          <a:lstStyle/>
          <a:p>
            <a:pPr algn="ctr">
              <a:lnSpc>
                <a:spcPts val="3799"/>
              </a:lnSpc>
              <a:spcBef>
                <a:spcPct val="0"/>
              </a:spcBef>
            </a:pPr>
            <a:r>
              <a:rPr lang="en-US" sz="3799" dirty="0">
                <a:solidFill>
                  <a:srgbClr val="A40905"/>
                </a:solidFill>
                <a:latin typeface="Nickainley"/>
                <a:ea typeface="Nickainley"/>
                <a:cs typeface="Nickainley"/>
                <a:sym typeface="Nickainley"/>
                <a:hlinkClick r:id="rId13" action="ppaction://hlinkfile"/>
              </a:rPr>
              <a:t>Intro to Computers</a:t>
            </a:r>
            <a:endParaRPr lang="en-US" sz="3799" dirty="0">
              <a:solidFill>
                <a:srgbClr val="A40905"/>
              </a:solidFill>
              <a:latin typeface="Nickainley"/>
              <a:ea typeface="Nickainley"/>
              <a:cs typeface="Nickainley"/>
              <a:sym typeface="Nickainley"/>
            </a:endParaRPr>
          </a:p>
        </p:txBody>
      </p:sp>
      <p:sp>
        <p:nvSpPr>
          <p:cNvPr id="11" name="TextBox 11"/>
          <p:cNvSpPr txBox="1"/>
          <p:nvPr/>
        </p:nvSpPr>
        <p:spPr>
          <a:xfrm>
            <a:off x="6385478" y="6065521"/>
            <a:ext cx="3209925" cy="518159"/>
          </a:xfrm>
          <a:prstGeom prst="rect">
            <a:avLst/>
          </a:prstGeom>
        </p:spPr>
        <p:txBody>
          <a:bodyPr lIns="0" tIns="0" rIns="0" bIns="0" rtlCol="0" anchor="t">
            <a:spAutoFit/>
          </a:bodyPr>
          <a:lstStyle/>
          <a:p>
            <a:pPr algn="ctr">
              <a:lnSpc>
                <a:spcPts val="3899"/>
              </a:lnSpc>
              <a:spcBef>
                <a:spcPct val="0"/>
              </a:spcBef>
            </a:pPr>
            <a:r>
              <a:rPr lang="en-US" sz="3899" dirty="0">
                <a:solidFill>
                  <a:srgbClr val="A40905"/>
                </a:solidFill>
                <a:latin typeface="Nickainley"/>
                <a:ea typeface="Nickainley"/>
                <a:cs typeface="Nickainley"/>
                <a:sym typeface="Nickainley"/>
                <a:hlinkClick r:id="rId13" action="ppaction://hlinkfile"/>
              </a:rPr>
              <a:t>and Programming</a:t>
            </a:r>
            <a:endParaRPr lang="en-US" sz="3899" dirty="0">
              <a:solidFill>
                <a:srgbClr val="A40905"/>
              </a:solidFill>
              <a:latin typeface="Nickainley"/>
              <a:ea typeface="Nickainley"/>
              <a:cs typeface="Nickainley"/>
              <a:sym typeface="Nickainle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TextBox 2"/>
          <p:cNvSpPr txBox="1"/>
          <p:nvPr/>
        </p:nvSpPr>
        <p:spPr>
          <a:xfrm>
            <a:off x="506111" y="257009"/>
            <a:ext cx="11773519" cy="656590"/>
          </a:xfrm>
          <a:prstGeom prst="rect">
            <a:avLst/>
          </a:prstGeom>
        </p:spPr>
        <p:txBody>
          <a:bodyPr lIns="0" tIns="0" rIns="0" bIns="0" rtlCol="0" anchor="t">
            <a:spAutoFit/>
          </a:bodyPr>
          <a:lstStyle/>
          <a:p>
            <a:pPr algn="ctr">
              <a:lnSpc>
                <a:spcPts val="3199"/>
              </a:lnSpc>
            </a:pPr>
            <a:r>
              <a:rPr lang="en-US" sz="3199">
                <a:solidFill>
                  <a:srgbClr val="FADBF2"/>
                </a:solidFill>
                <a:latin typeface="Nickainley"/>
                <a:ea typeface="Nickainley"/>
                <a:cs typeface="Nickainley"/>
                <a:sym typeface="Nickainley"/>
              </a:rPr>
              <a:t>Semester Two Course Work</a:t>
            </a:r>
          </a:p>
          <a:p>
            <a:pPr algn="ctr">
              <a:lnSpc>
                <a:spcPts val="2000"/>
              </a:lnSpc>
            </a:pPr>
            <a:endParaRPr lang="en-US" sz="3199">
              <a:solidFill>
                <a:srgbClr val="FADBF2"/>
              </a:solidFill>
              <a:latin typeface="Nickainley"/>
              <a:ea typeface="Nickainley"/>
              <a:cs typeface="Nickainley"/>
              <a:sym typeface="Nickainley"/>
            </a:endParaRPr>
          </a:p>
        </p:txBody>
      </p:sp>
      <p:sp>
        <p:nvSpPr>
          <p:cNvPr id="3" name="TextBox 3"/>
          <p:cNvSpPr txBox="1"/>
          <p:nvPr/>
        </p:nvSpPr>
        <p:spPr>
          <a:xfrm>
            <a:off x="506111" y="885024"/>
            <a:ext cx="11998927" cy="6166485"/>
          </a:xfrm>
          <a:prstGeom prst="rect">
            <a:avLst/>
          </a:prstGeom>
        </p:spPr>
        <p:txBody>
          <a:bodyPr lIns="0" tIns="0" rIns="0" bIns="0" rtlCol="0" anchor="t">
            <a:spAutoFit/>
          </a:bodyPr>
          <a:lstStyle/>
          <a:p>
            <a:pPr algn="l">
              <a:lnSpc>
                <a:spcPts val="1959"/>
              </a:lnSpc>
            </a:pPr>
            <a:r>
              <a:rPr lang="en-US" sz="1399" b="1">
                <a:solidFill>
                  <a:srgbClr val="FADBF2"/>
                </a:solidFill>
                <a:latin typeface="Inter Bold"/>
                <a:ea typeface="Inter Bold"/>
                <a:cs typeface="Inter Bold"/>
                <a:sym typeface="Inter Bold"/>
              </a:rPr>
              <a:t>Programming Fundamentals </a:t>
            </a:r>
          </a:p>
          <a:p>
            <a:pPr algn="l">
              <a:lnSpc>
                <a:spcPts val="1959"/>
              </a:lnSpc>
            </a:pPr>
            <a:r>
              <a:rPr lang="en-US" sz="1399" b="1">
                <a:solidFill>
                  <a:srgbClr val="FFF8ED"/>
                </a:solidFill>
                <a:latin typeface="Inter Bold"/>
                <a:ea typeface="Inter Bold"/>
                <a:cs typeface="Inter Bold"/>
                <a:sym typeface="Inter Bold"/>
              </a:rPr>
              <a:t>This course provides a fundamental understanding of software development concepts, programming logic, and problem-solving techniques using JavaScript. Exploring key programming structures such as loops, decision-making constructs, and data structures while learning to debug and test code effectively. Practical skills include designing algorithms using flowcharts and pseudocode, writing structured programs, and utilizing development tools for coding and debugging.</a:t>
            </a:r>
          </a:p>
          <a:p>
            <a:pPr algn="l">
              <a:lnSpc>
                <a:spcPts val="1959"/>
              </a:lnSpc>
            </a:pPr>
            <a:endParaRPr lang="en-US" sz="1399" b="1">
              <a:solidFill>
                <a:srgbClr val="FFF8ED"/>
              </a:solidFill>
              <a:latin typeface="Inter Bold"/>
              <a:ea typeface="Inter Bold"/>
              <a:cs typeface="Inter Bold"/>
              <a:sym typeface="Inter Bold"/>
            </a:endParaRPr>
          </a:p>
          <a:p>
            <a:pPr algn="l">
              <a:lnSpc>
                <a:spcPts val="1959"/>
              </a:lnSpc>
            </a:pPr>
            <a:r>
              <a:rPr lang="en-US" sz="1399" b="1">
                <a:solidFill>
                  <a:srgbClr val="FADBF2"/>
                </a:solidFill>
                <a:latin typeface="Inter Bold"/>
                <a:ea typeface="Inter Bold"/>
                <a:cs typeface="Inter Bold"/>
                <a:sym typeface="Inter Bold"/>
              </a:rPr>
              <a:t>Database 2 </a:t>
            </a:r>
          </a:p>
          <a:p>
            <a:pPr algn="l">
              <a:lnSpc>
                <a:spcPts val="1959"/>
              </a:lnSpc>
            </a:pPr>
            <a:r>
              <a:rPr lang="en-US" sz="1399" b="1">
                <a:solidFill>
                  <a:srgbClr val="FFF8ED"/>
                </a:solidFill>
                <a:latin typeface="Inter Bold"/>
                <a:ea typeface="Inter Bold"/>
                <a:cs typeface="Inter Bold"/>
                <a:sym typeface="Inter Bold"/>
              </a:rPr>
              <a:t>Explore advanced database concepts, including relational database design, normalization, and query optimization. The course covers structured query language (SQL) for retrieving, manipulating, and managing data in relational databases. Through hands-on practice, configuring database management systems, creating and populating databases, and developing entity-relationship diagrams (ERDs) to model data relationships. Additional topics include performance tuning, stored procedures, and post-normalization modeling to improve database efficiency.</a:t>
            </a:r>
          </a:p>
          <a:p>
            <a:pPr algn="l">
              <a:lnSpc>
                <a:spcPts val="1959"/>
              </a:lnSpc>
            </a:pPr>
            <a:endParaRPr lang="en-US" sz="1399" b="1">
              <a:solidFill>
                <a:srgbClr val="FFF8ED"/>
              </a:solidFill>
              <a:latin typeface="Inter Bold"/>
              <a:ea typeface="Inter Bold"/>
              <a:cs typeface="Inter Bold"/>
              <a:sym typeface="Inter Bold"/>
            </a:endParaRPr>
          </a:p>
          <a:p>
            <a:pPr algn="l">
              <a:lnSpc>
                <a:spcPts val="1959"/>
              </a:lnSpc>
            </a:pPr>
            <a:r>
              <a:rPr lang="en-US" sz="1399" b="1">
                <a:solidFill>
                  <a:srgbClr val="FADBF2"/>
                </a:solidFill>
                <a:latin typeface="Inter Bold"/>
                <a:ea typeface="Inter Bold"/>
                <a:cs typeface="Inter Bold"/>
                <a:sym typeface="Inter Bold"/>
              </a:rPr>
              <a:t>BI Data 1 - Paginated </a:t>
            </a:r>
          </a:p>
          <a:p>
            <a:pPr algn="l">
              <a:lnSpc>
                <a:spcPts val="1959"/>
              </a:lnSpc>
            </a:pPr>
            <a:r>
              <a:rPr lang="en-US" sz="1399" b="1">
                <a:solidFill>
                  <a:srgbClr val="FFF8ED"/>
                </a:solidFill>
                <a:latin typeface="Inter Bold"/>
                <a:ea typeface="Inter Bold"/>
                <a:cs typeface="Inter Bold"/>
                <a:sym typeface="Inter Bold"/>
              </a:rPr>
              <a:t>This course focuses on data presentation, reporting, and visualization using Microsoft Power BI Report Builder. Working with SQL Server databases to extract and manipulate data for analysis and decision-making. Topics include query construction, connecting databases via ODBC, and designing paginated reports with tables, charts, and graphical enhancements. Practical applications include creating dashboards, applying filtering techniques, and structuring reports for business intelligence purposes.</a:t>
            </a:r>
          </a:p>
          <a:p>
            <a:pPr algn="l">
              <a:lnSpc>
                <a:spcPts val="1959"/>
              </a:lnSpc>
            </a:pPr>
            <a:endParaRPr lang="en-US" sz="1399" b="1">
              <a:solidFill>
                <a:srgbClr val="FFF8ED"/>
              </a:solidFill>
              <a:latin typeface="Inter Bold"/>
              <a:ea typeface="Inter Bold"/>
              <a:cs typeface="Inter Bold"/>
              <a:sym typeface="Inter Bold"/>
            </a:endParaRPr>
          </a:p>
          <a:p>
            <a:pPr algn="l">
              <a:lnSpc>
                <a:spcPts val="1959"/>
              </a:lnSpc>
            </a:pPr>
            <a:r>
              <a:rPr lang="en-US" sz="1399" b="1">
                <a:solidFill>
                  <a:srgbClr val="FADBF2"/>
                </a:solidFill>
                <a:latin typeface="Inter Bold"/>
                <a:ea typeface="Inter Bold"/>
                <a:cs typeface="Inter Bold"/>
                <a:sym typeface="Inter Bold"/>
              </a:rPr>
              <a:t>Business Analytics </a:t>
            </a:r>
          </a:p>
          <a:p>
            <a:pPr algn="l">
              <a:lnSpc>
                <a:spcPts val="1959"/>
              </a:lnSpc>
            </a:pPr>
            <a:r>
              <a:rPr lang="en-US" sz="1399" b="1">
                <a:solidFill>
                  <a:srgbClr val="FFF8ED"/>
                </a:solidFill>
                <a:latin typeface="Inter Bold"/>
                <a:ea typeface="Inter Bold"/>
                <a:cs typeface="Inter Bold"/>
                <a:sym typeface="Inter Bold"/>
              </a:rPr>
              <a:t>Explores the role of business analytics in decision-making and reporting across various industries. This course covers essential analytics techniques, spreadsheet functions, and visualization tools for evaluating key business metrics. Topics include descriptive, predictive, and prescriptive analytics, data mining techniques, and forecasting methods. Through hands-on practice, students will build interactive dashboards, analyze business trends, and summarize findings into actionable recommendations.</a:t>
            </a:r>
          </a:p>
          <a:p>
            <a:pPr algn="l">
              <a:lnSpc>
                <a:spcPts val="1819"/>
              </a:lnSpc>
            </a:pPr>
            <a:endParaRPr lang="en-US" sz="1399" b="1">
              <a:solidFill>
                <a:srgbClr val="FFF8ED"/>
              </a:solidFill>
              <a:latin typeface="Inter Bold"/>
              <a:ea typeface="Inter Bold"/>
              <a:cs typeface="Inter Bold"/>
              <a:sym typeface="Inter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458556"/>
            <a:ext cx="11829253" cy="662940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Programming Fundamentals</a:t>
            </a:r>
          </a:p>
          <a:p>
            <a:pPr algn="l">
              <a:lnSpc>
                <a:spcPts val="1800"/>
              </a:lnSpc>
              <a:spcBef>
                <a:spcPct val="0"/>
              </a:spcBef>
            </a:pPr>
            <a:r>
              <a:rPr lang="en-US" sz="1500" b="1" spc="-89">
                <a:solidFill>
                  <a:srgbClr val="E10B78"/>
                </a:solidFill>
                <a:latin typeface="Inter Bold"/>
                <a:ea typeface="Inter Bold"/>
                <a:cs typeface="Inter Bold"/>
                <a:sym typeface="Inter Bold"/>
              </a:rPr>
              <a:t>Overview</a:t>
            </a:r>
          </a:p>
          <a:p>
            <a:pPr algn="l">
              <a:lnSpc>
                <a:spcPts val="1800"/>
              </a:lnSpc>
            </a:pPr>
            <a:r>
              <a:rPr lang="en-US" sz="1500" b="1" spc="-89">
                <a:solidFill>
                  <a:srgbClr val="303030"/>
                </a:solidFill>
                <a:latin typeface="Inter Bold"/>
                <a:ea typeface="Inter Bold"/>
                <a:cs typeface="Inter Bold"/>
                <a:sym typeface="Inter Bold"/>
              </a:rPr>
              <a:t> This course introduces students to fundamental programming concepts, focusing on logic, structured problem-solving, and coding using JavaScript. Through hands-on exercises, students will develop programming skills and explore essential techniques to design efficient and scalable solutions.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Writing structured JavaScript programs using variables, operators, loops, and functions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Debugging and testing code efficiently using built-in tools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Utilizing flowcharts and pseudocode to design problem-solving logic</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Implementing decision-making and repetition structures in programming</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Understanding the importance of structured programming for maintainability</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800"/>
              </a:lnSpc>
            </a:pPr>
            <a:r>
              <a:rPr lang="en-US" sz="1500" b="1" spc="-89">
                <a:solidFill>
                  <a:srgbClr val="303030"/>
                </a:solidFill>
                <a:latin typeface="Inter Bold"/>
                <a:ea typeface="Inter Bold"/>
                <a:cs typeface="Inter Bold"/>
                <a:sym typeface="Inter Bold"/>
              </a:rPr>
              <a:t>JavaScript Programming &amp; Logic Development</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Variables &amp; Operators: Assigning values and performing calculations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Decision Structures: IF/Else statements, nested conditions, and switch cases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Loops: For and While loops to optimize code execution</a:t>
            </a:r>
          </a:p>
          <a:p>
            <a:pPr algn="l">
              <a:lnSpc>
                <a:spcPts val="1800"/>
              </a:lnSpc>
            </a:pPr>
            <a:r>
              <a:rPr lang="en-US" sz="1500" b="1" spc="-89">
                <a:solidFill>
                  <a:srgbClr val="303030"/>
                </a:solidFill>
                <a:latin typeface="Inter Bold"/>
                <a:ea typeface="Inter Bold"/>
                <a:cs typeface="Inter Bold"/>
                <a:sym typeface="Inter Bold"/>
              </a:rPr>
              <a:t>Debugging &amp; Program Design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Pseudocode &amp; Flowcharts: Designing algorithms before coding</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Error Types: Understanding syntax, logic, and runtime errors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Testing &amp; Debugging: Utilizing development tools for troubleshooting</a:t>
            </a: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7581613" y="3724771"/>
            <a:ext cx="5429537" cy="2986245"/>
          </a:xfrm>
          <a:custGeom>
            <a:avLst/>
            <a:gdLst/>
            <a:ahLst/>
            <a:cxnLst/>
            <a:rect l="l" t="t" r="r" b="b"/>
            <a:pathLst>
              <a:path w="5429537" h="2986245">
                <a:moveTo>
                  <a:pt x="0" y="0"/>
                </a:moveTo>
                <a:lnTo>
                  <a:pt x="5429537" y="0"/>
                </a:lnTo>
                <a:lnTo>
                  <a:pt x="5429537" y="2986245"/>
                </a:lnTo>
                <a:lnTo>
                  <a:pt x="0" y="298624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373416" y="182662"/>
            <a:ext cx="12264318" cy="727710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Database 2</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919"/>
              </a:lnSpc>
            </a:pPr>
            <a:r>
              <a:rPr lang="en-US" sz="1599" b="1" spc="-95">
                <a:solidFill>
                  <a:srgbClr val="303030"/>
                </a:solidFill>
                <a:latin typeface="Inter Bold"/>
                <a:ea typeface="Inter Bold"/>
                <a:cs typeface="Inter Bold"/>
                <a:sym typeface="Inter Bold"/>
              </a:rPr>
              <a:t>This course expands on database concepts, covering advanced SQL queries, relational database design, and optimization techniques. Students will learn to structure and manage databases effectively while developing data models to ensure integrity and efficiency.</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Writing complex SQL queries for multi-table data retrieval</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Constructing databases using relational technology best practices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Developing ERDs to model and improve database relationships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Optimizing database performance through query tuning</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919"/>
              </a:lnSpc>
            </a:pPr>
            <a:r>
              <a:rPr lang="en-US" sz="1599" b="1" spc="-95">
                <a:solidFill>
                  <a:srgbClr val="303030"/>
                </a:solidFill>
                <a:latin typeface="Inter Bold"/>
                <a:ea typeface="Inter Bold"/>
                <a:cs typeface="Inter Bold"/>
                <a:sym typeface="Inter Bold"/>
              </a:rPr>
              <a:t>SQL SELECT Statements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Multi-Table Joins: Inner and Outer joins for relational querying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Subqueries: Nesting queries to structure complex data retrieval</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Computed Columns: Using SQL functions for calculated values</a:t>
            </a:r>
          </a:p>
          <a:p>
            <a:pPr algn="l">
              <a:lnSpc>
                <a:spcPts val="1919"/>
              </a:lnSpc>
            </a:pPr>
            <a:r>
              <a:rPr lang="en-US" sz="1599" b="1" spc="-95">
                <a:solidFill>
                  <a:srgbClr val="303030"/>
                </a:solidFill>
                <a:latin typeface="Inter Bold"/>
                <a:ea typeface="Inter Bold"/>
                <a:cs typeface="Inter Bold"/>
                <a:sym typeface="Inter Bold"/>
              </a:rPr>
              <a:t>Database Design Concepts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Normalization: Applying structured design to optimize data integrity</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Keys &amp; Relationships: Understanding primary, foreign, and composite keys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Query Optimization: Enhancing retrieval speed and database performance</a:t>
            </a:r>
          </a:p>
          <a:p>
            <a:pPr algn="l">
              <a:lnSpc>
                <a:spcPts val="1919"/>
              </a:lnSpc>
            </a:pPr>
            <a:r>
              <a:rPr lang="en-US" sz="1599" b="1" spc="-95">
                <a:solidFill>
                  <a:srgbClr val="303030"/>
                </a:solidFill>
                <a:latin typeface="Inter Bold"/>
                <a:ea typeface="Inter Bold"/>
                <a:cs typeface="Inter Bold"/>
                <a:sym typeface="Inter Bold"/>
              </a:rPr>
              <a:t>ERD (Entity-Relationship Diagram)</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Purpose &amp; Benefits: Visualizing database structures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Case Study: Developing an ERD for a retail business managing inventory and sales</a:t>
            </a:r>
          </a:p>
          <a:p>
            <a:pPr algn="l">
              <a:lnSpc>
                <a:spcPts val="1800"/>
              </a:lnSpc>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r">
              <a:lnSpc>
                <a:spcPts val="2879"/>
              </a:lnSpc>
              <a:spcBef>
                <a:spcPct val="0"/>
              </a:spcBef>
            </a:pPr>
            <a:endParaRPr lang="en-US" sz="1599" b="1" spc="-95">
              <a:solidFill>
                <a:srgbClr val="303030"/>
              </a:solidFill>
              <a:latin typeface="Inter Bold"/>
              <a:ea typeface="Inter Bold"/>
              <a:cs typeface="Inter Bold"/>
              <a:sym typeface="Inter Bold"/>
            </a:endParaRPr>
          </a:p>
          <a:p>
            <a:pPr algn="just">
              <a:lnSpc>
                <a:spcPts val="2879"/>
              </a:lnSpc>
              <a:spcBef>
                <a:spcPct val="0"/>
              </a:spcBef>
            </a:pPr>
            <a:endParaRPr lang="en-US" sz="1599" b="1" spc="-95">
              <a:solidFill>
                <a:srgbClr val="303030"/>
              </a:solidFill>
              <a:latin typeface="Inter Bold"/>
              <a:ea typeface="Inter Bold"/>
              <a:cs typeface="Inter Bold"/>
              <a:sym typeface="Inter Bold"/>
            </a:endParaRPr>
          </a:p>
        </p:txBody>
      </p:sp>
      <p:sp>
        <p:nvSpPr>
          <p:cNvPr id="3" name="Freeform 3"/>
          <p:cNvSpPr/>
          <p:nvPr/>
        </p:nvSpPr>
        <p:spPr>
          <a:xfrm>
            <a:off x="9560221" y="3414863"/>
            <a:ext cx="2570776" cy="2926080"/>
          </a:xfrm>
          <a:custGeom>
            <a:avLst/>
            <a:gdLst/>
            <a:ahLst/>
            <a:cxnLst/>
            <a:rect l="l" t="t" r="r" b="b"/>
            <a:pathLst>
              <a:path w="2570776" h="2926080">
                <a:moveTo>
                  <a:pt x="0" y="0"/>
                </a:moveTo>
                <a:lnTo>
                  <a:pt x="2570776" y="0"/>
                </a:lnTo>
                <a:lnTo>
                  <a:pt x="2570776"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50265" y="426722"/>
            <a:ext cx="11924755" cy="621030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BI Data 1</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919"/>
              </a:lnSpc>
            </a:pPr>
            <a:r>
              <a:rPr lang="en-US" sz="1599" b="1" spc="-95">
                <a:solidFill>
                  <a:srgbClr val="303030"/>
                </a:solidFill>
                <a:latin typeface="Inter Bold"/>
                <a:ea typeface="Inter Bold"/>
                <a:cs typeface="Inter Bold"/>
                <a:sym typeface="Inter Bold"/>
              </a:rPr>
              <a:t> This course teaches students how to create professional-grade reports using Microsoft Power BI Report Builder and SQL Server. Students will learn how to connect databases, generate queries, and design paginated reports that effectively communicate business data.</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Writing SQL queries to extract and filter data for reporting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Connecting databases via ODBC for seamless data integration</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Designing professional reports with tables, charts, and summaries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Building dynamic dashboards using Power BI</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919"/>
              </a:lnSpc>
            </a:pPr>
            <a:r>
              <a:rPr lang="en-US" sz="1599" b="1" spc="-95">
                <a:solidFill>
                  <a:srgbClr val="303030"/>
                </a:solidFill>
                <a:latin typeface="Inter Bold"/>
                <a:ea typeface="Inter Bold"/>
                <a:cs typeface="Inter Bold"/>
                <a:sym typeface="Inter Bold"/>
              </a:rPr>
              <a:t>SQL Querying for Reports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Data Retrieval: Using SELECT, WHERE, and JOIN statements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Aggregation &amp; Formatting: Structuring reports with computed fields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SQL Filtering: Applying conditions for refined data selection</a:t>
            </a:r>
          </a:p>
          <a:p>
            <a:pPr algn="l">
              <a:lnSpc>
                <a:spcPts val="1919"/>
              </a:lnSpc>
            </a:pPr>
            <a:r>
              <a:rPr lang="en-US" sz="1599" b="1" spc="-95">
                <a:solidFill>
                  <a:srgbClr val="303030"/>
                </a:solidFill>
                <a:latin typeface="Inter Bold"/>
                <a:ea typeface="Inter Bold"/>
                <a:cs typeface="Inter Bold"/>
                <a:sym typeface="Inter Bold"/>
              </a:rPr>
              <a:t>Report Design &amp; Customization</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Table &amp; Chart Integration: Creating structured and visualized data outputs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Paginated Reports: Formatting multi-page structured reports for business analysis</a:t>
            </a:r>
          </a:p>
          <a:p>
            <a:pPr marL="345439" lvl="1" indent="-172720" algn="l">
              <a:lnSpc>
                <a:spcPts val="1919"/>
              </a:lnSpc>
              <a:spcBef>
                <a:spcPct val="0"/>
              </a:spcBef>
              <a:buFont typeface="Arial"/>
              <a:buChar char="•"/>
            </a:pPr>
            <a:r>
              <a:rPr lang="en-US" sz="1599" b="1" spc="-95">
                <a:solidFill>
                  <a:srgbClr val="303030"/>
                </a:solidFill>
                <a:latin typeface="Inter Bold"/>
                <a:ea typeface="Inter Bold"/>
                <a:cs typeface="Inter Bold"/>
                <a:sym typeface="Inter Bold"/>
              </a:rPr>
              <a:t>Dashboard Development: Using Power BI features for dynamic visualization</a:t>
            </a: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r">
              <a:lnSpc>
                <a:spcPts val="2879"/>
              </a:lnSpc>
              <a:spcBef>
                <a:spcPct val="0"/>
              </a:spcBef>
            </a:pPr>
            <a:endParaRPr lang="en-US" sz="1599" b="1" spc="-95">
              <a:solidFill>
                <a:srgbClr val="303030"/>
              </a:solidFill>
              <a:latin typeface="Inter Bold"/>
              <a:ea typeface="Inter Bold"/>
              <a:cs typeface="Inter Bold"/>
              <a:sym typeface="Inter Bold"/>
            </a:endParaRPr>
          </a:p>
          <a:p>
            <a:pPr algn="just">
              <a:lnSpc>
                <a:spcPts val="2879"/>
              </a:lnSpc>
              <a:spcBef>
                <a:spcPct val="0"/>
              </a:spcBef>
            </a:pPr>
            <a:endParaRPr lang="en-US" sz="1599" b="1" spc="-95">
              <a:solidFill>
                <a:srgbClr val="303030"/>
              </a:solidFill>
              <a:latin typeface="Inter Bold"/>
              <a:ea typeface="Inter Bold"/>
              <a:cs typeface="Inter Bold"/>
              <a:sym typeface="Inter Bold"/>
            </a:endParaRPr>
          </a:p>
        </p:txBody>
      </p:sp>
      <p:sp>
        <p:nvSpPr>
          <p:cNvPr id="3" name="Freeform 3"/>
          <p:cNvSpPr/>
          <p:nvPr/>
        </p:nvSpPr>
        <p:spPr>
          <a:xfrm>
            <a:off x="8317103" y="2994221"/>
            <a:ext cx="3267492" cy="1075302"/>
          </a:xfrm>
          <a:custGeom>
            <a:avLst/>
            <a:gdLst/>
            <a:ahLst/>
            <a:cxnLst/>
            <a:rect l="l" t="t" r="r" b="b"/>
            <a:pathLst>
              <a:path w="3267492" h="1075302">
                <a:moveTo>
                  <a:pt x="0" y="0"/>
                </a:moveTo>
                <a:lnTo>
                  <a:pt x="3267492" y="0"/>
                </a:lnTo>
                <a:lnTo>
                  <a:pt x="3267492" y="1075302"/>
                </a:lnTo>
                <a:lnTo>
                  <a:pt x="0" y="107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809435" y="458556"/>
            <a:ext cx="11680695" cy="5857875"/>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Business Analytics</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919"/>
              </a:lnSpc>
            </a:pPr>
            <a:r>
              <a:rPr lang="en-US" sz="1599" b="1" spc="-95">
                <a:solidFill>
                  <a:srgbClr val="303030"/>
                </a:solidFill>
                <a:latin typeface="Inter Bold"/>
                <a:ea typeface="Inter Bold"/>
                <a:cs typeface="Inter Bold"/>
                <a:sym typeface="Inter Bold"/>
              </a:rPr>
              <a:t>This course provides an in-depth understanding of business analytics, data-driven decision-making, and visualization techniques. Students will learn how to apply statistical and analytical tools to interpret business data for forecasting and strategy development.</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Using spreadsheet tools for data analysis and reporting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Applying predictive and prescriptive analytics for informed decision-making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Designing dashboards and reports using data visualization techniques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Mining data for trends and business insights</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919"/>
              </a:lnSpc>
            </a:pPr>
            <a:r>
              <a:rPr lang="en-US" sz="1599" b="1" spc="-95">
                <a:solidFill>
                  <a:srgbClr val="303030"/>
                </a:solidFill>
                <a:latin typeface="Inter Bold"/>
                <a:ea typeface="Inter Bold"/>
                <a:cs typeface="Inter Bold"/>
                <a:sym typeface="Inter Bold"/>
              </a:rPr>
              <a:t>Analytical Techniques &amp; Business Decisions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Forecasting Models: Using analytics to predict business trends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Key Performance Indicators (KPIs): Identifying critical business metrics</a:t>
            </a:r>
          </a:p>
          <a:p>
            <a:pPr algn="l">
              <a:lnSpc>
                <a:spcPts val="1919"/>
              </a:lnSpc>
            </a:pPr>
            <a:r>
              <a:rPr lang="en-US" sz="1599" b="1" spc="-95">
                <a:solidFill>
                  <a:srgbClr val="303030"/>
                </a:solidFill>
                <a:latin typeface="Inter Bold"/>
                <a:ea typeface="Inter Bold"/>
                <a:cs typeface="Inter Bold"/>
                <a:sym typeface="Inter Bold"/>
              </a:rPr>
              <a:t>Data Visualization &amp; Dashboarding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PivotTables &amp; Charts: Structuring and analyzing large datasets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Interactive Dashboards: Presenting data effectively for business decision-making</a:t>
            </a: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r">
              <a:lnSpc>
                <a:spcPts val="2879"/>
              </a:lnSpc>
              <a:spcBef>
                <a:spcPct val="0"/>
              </a:spcBef>
            </a:pPr>
            <a:endParaRPr lang="en-US" sz="1599" b="1" spc="-95">
              <a:solidFill>
                <a:srgbClr val="303030"/>
              </a:solidFill>
              <a:latin typeface="Inter Bold"/>
              <a:ea typeface="Inter Bold"/>
              <a:cs typeface="Inter Bold"/>
              <a:sym typeface="Inter Bold"/>
            </a:endParaRPr>
          </a:p>
          <a:p>
            <a:pPr algn="just">
              <a:lnSpc>
                <a:spcPts val="2879"/>
              </a:lnSpc>
              <a:spcBef>
                <a:spcPct val="0"/>
              </a:spcBef>
            </a:pPr>
            <a:endParaRPr lang="en-US" sz="1599" b="1" spc="-95">
              <a:solidFill>
                <a:srgbClr val="303030"/>
              </a:solidFill>
              <a:latin typeface="Inter Bold"/>
              <a:ea typeface="Inter Bold"/>
              <a:cs typeface="Inter Bold"/>
              <a:sym typeface="Inter Bold"/>
            </a:endParaRPr>
          </a:p>
        </p:txBody>
      </p:sp>
      <p:sp>
        <p:nvSpPr>
          <p:cNvPr id="3" name="Freeform 3"/>
          <p:cNvSpPr/>
          <p:nvPr/>
        </p:nvSpPr>
        <p:spPr>
          <a:xfrm>
            <a:off x="9441867" y="4081564"/>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1520" y="5346444"/>
            <a:ext cx="2568963" cy="1661200"/>
          </a:xfrm>
          <a:custGeom>
            <a:avLst/>
            <a:gdLst/>
            <a:ahLst/>
            <a:cxnLst/>
            <a:rect l="l" t="t" r="r" b="b"/>
            <a:pathLst>
              <a:path w="2568963" h="1661200">
                <a:moveTo>
                  <a:pt x="0" y="0"/>
                </a:moveTo>
                <a:lnTo>
                  <a:pt x="2568963" y="0"/>
                </a:lnTo>
                <a:lnTo>
                  <a:pt x="2568963" y="1661200"/>
                </a:lnTo>
                <a:lnTo>
                  <a:pt x="0" y="166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266145" y="5219720"/>
            <a:ext cx="2210060" cy="2095480"/>
          </a:xfrm>
          <a:custGeom>
            <a:avLst/>
            <a:gdLst/>
            <a:ahLst/>
            <a:cxnLst/>
            <a:rect l="l" t="t" r="r" b="b"/>
            <a:pathLst>
              <a:path w="2210060" h="2095480">
                <a:moveTo>
                  <a:pt x="0" y="0"/>
                </a:moveTo>
                <a:lnTo>
                  <a:pt x="2210060" y="0"/>
                </a:lnTo>
                <a:lnTo>
                  <a:pt x="2210060" y="2095480"/>
                </a:lnTo>
                <a:lnTo>
                  <a:pt x="0" y="2095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4" name="Freeform 4"/>
          <p:cNvSpPr/>
          <p:nvPr/>
        </p:nvSpPr>
        <p:spPr>
          <a:xfrm>
            <a:off x="7640129" y="535201"/>
            <a:ext cx="4293298" cy="3122399"/>
          </a:xfrm>
          <a:custGeom>
            <a:avLst/>
            <a:gdLst/>
            <a:ahLst/>
            <a:cxnLst/>
            <a:rect l="l" t="t" r="r" b="b"/>
            <a:pathLst>
              <a:path w="4293298" h="3122399">
                <a:moveTo>
                  <a:pt x="0" y="0"/>
                </a:moveTo>
                <a:lnTo>
                  <a:pt x="4293298" y="0"/>
                </a:lnTo>
                <a:lnTo>
                  <a:pt x="4293298" y="3122399"/>
                </a:lnTo>
                <a:lnTo>
                  <a:pt x="0" y="3122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8479783" y="3181773"/>
            <a:ext cx="2199144" cy="475827"/>
          </a:xfrm>
          <a:prstGeom prst="rect">
            <a:avLst/>
          </a:prstGeom>
        </p:spPr>
        <p:txBody>
          <a:bodyPr wrap="square" lIns="0" tIns="0" rIns="0" bIns="0" rtlCol="0" anchor="t">
            <a:spAutoFit/>
          </a:bodyPr>
          <a:lstStyle/>
          <a:p>
            <a:pPr algn="ctr">
              <a:lnSpc>
                <a:spcPts val="3617"/>
              </a:lnSpc>
              <a:spcBef>
                <a:spcPct val="0"/>
              </a:spcBef>
            </a:pPr>
            <a:r>
              <a:rPr lang="en-US" sz="3617" dirty="0">
                <a:solidFill>
                  <a:srgbClr val="08726E"/>
                </a:solidFill>
                <a:latin typeface="Nickainley"/>
                <a:ea typeface="Nickainley"/>
                <a:cs typeface="Nickainley"/>
                <a:sym typeface="Nickainley"/>
                <a:hlinkClick r:id="rId4" action="ppaction://hlinkfile"/>
              </a:rPr>
              <a:t>BI Data 1</a:t>
            </a:r>
            <a:endParaRPr lang="en-US" sz="3617" dirty="0">
              <a:solidFill>
                <a:srgbClr val="08726E"/>
              </a:solidFill>
              <a:latin typeface="Nickainley"/>
              <a:ea typeface="Nickainley"/>
              <a:cs typeface="Nickainley"/>
              <a:sym typeface="Nickainley"/>
            </a:endParaRPr>
          </a:p>
        </p:txBody>
      </p:sp>
      <p:sp>
        <p:nvSpPr>
          <p:cNvPr id="6" name="Freeform 6"/>
          <p:cNvSpPr/>
          <p:nvPr/>
        </p:nvSpPr>
        <p:spPr>
          <a:xfrm>
            <a:off x="314193" y="3951417"/>
            <a:ext cx="4023360" cy="2926080"/>
          </a:xfrm>
          <a:custGeom>
            <a:avLst/>
            <a:gdLst/>
            <a:ahLst/>
            <a:cxnLst/>
            <a:rect l="l" t="t" r="r" b="b"/>
            <a:pathLst>
              <a:path w="4023360" h="2926080">
                <a:moveTo>
                  <a:pt x="0" y="0"/>
                </a:moveTo>
                <a:lnTo>
                  <a:pt x="4023360" y="0"/>
                </a:lnTo>
                <a:lnTo>
                  <a:pt x="4023360" y="2926080"/>
                </a:lnTo>
                <a:lnTo>
                  <a:pt x="0" y="2926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731520" y="6213548"/>
            <a:ext cx="2418080" cy="518159"/>
          </a:xfrm>
          <a:prstGeom prst="rect">
            <a:avLst/>
          </a:prstGeom>
        </p:spPr>
        <p:txBody>
          <a:bodyPr wrap="square" lIns="0" tIns="0" rIns="0" bIns="0" rtlCol="0" anchor="t">
            <a:spAutoFit/>
          </a:bodyPr>
          <a:lstStyle/>
          <a:p>
            <a:pPr algn="ctr">
              <a:lnSpc>
                <a:spcPts val="3899"/>
              </a:lnSpc>
              <a:spcBef>
                <a:spcPct val="0"/>
              </a:spcBef>
            </a:pPr>
            <a:r>
              <a:rPr lang="en-US" sz="3899" dirty="0">
                <a:solidFill>
                  <a:srgbClr val="FF3873"/>
                </a:solidFill>
                <a:latin typeface="Nickainley"/>
                <a:ea typeface="Nickainley"/>
                <a:cs typeface="Nickainley"/>
                <a:sym typeface="Nickainley"/>
                <a:hlinkClick r:id="rId7" action="ppaction://hlinkfile"/>
              </a:rPr>
              <a:t>Database 2</a:t>
            </a:r>
            <a:endParaRPr lang="en-US" sz="3899" dirty="0">
              <a:solidFill>
                <a:srgbClr val="FF3873"/>
              </a:solidFill>
              <a:latin typeface="Nickainley"/>
              <a:ea typeface="Nickainley"/>
              <a:cs typeface="Nickainley"/>
              <a:sym typeface="Nickainley"/>
            </a:endParaRPr>
          </a:p>
        </p:txBody>
      </p:sp>
      <p:sp>
        <p:nvSpPr>
          <p:cNvPr id="8" name="Freeform 8"/>
          <p:cNvSpPr/>
          <p:nvPr/>
        </p:nvSpPr>
        <p:spPr>
          <a:xfrm>
            <a:off x="5842545" y="3951417"/>
            <a:ext cx="4480597" cy="3258616"/>
          </a:xfrm>
          <a:custGeom>
            <a:avLst/>
            <a:gdLst/>
            <a:ahLst/>
            <a:cxnLst/>
            <a:rect l="l" t="t" r="r" b="b"/>
            <a:pathLst>
              <a:path w="4480597" h="3258616">
                <a:moveTo>
                  <a:pt x="0" y="0"/>
                </a:moveTo>
                <a:lnTo>
                  <a:pt x="4480597" y="0"/>
                </a:lnTo>
                <a:lnTo>
                  <a:pt x="4480597" y="3258616"/>
                </a:lnTo>
                <a:lnTo>
                  <a:pt x="0" y="32586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5992453" y="6505965"/>
            <a:ext cx="3295352" cy="506094"/>
          </a:xfrm>
          <a:prstGeom prst="rect">
            <a:avLst/>
          </a:prstGeom>
        </p:spPr>
        <p:txBody>
          <a:bodyPr lIns="0" tIns="0" rIns="0" bIns="0" rtlCol="0" anchor="t">
            <a:spAutoFit/>
          </a:bodyPr>
          <a:lstStyle/>
          <a:p>
            <a:pPr algn="ctr">
              <a:lnSpc>
                <a:spcPts val="3799"/>
              </a:lnSpc>
              <a:spcBef>
                <a:spcPct val="0"/>
              </a:spcBef>
            </a:pPr>
            <a:r>
              <a:rPr lang="en-US" sz="3799" dirty="0" err="1">
                <a:solidFill>
                  <a:srgbClr val="A40905"/>
                </a:solidFill>
                <a:latin typeface="Nickainley"/>
                <a:ea typeface="Nickainley"/>
                <a:cs typeface="Nickainley"/>
                <a:sym typeface="Nickainley"/>
                <a:hlinkClick r:id="rId4" action="ppaction://hlinkfile"/>
              </a:rPr>
              <a:t>Buisness</a:t>
            </a:r>
            <a:r>
              <a:rPr lang="en-US" sz="3799" dirty="0">
                <a:solidFill>
                  <a:srgbClr val="A40905"/>
                </a:solidFill>
                <a:latin typeface="Nickainley"/>
                <a:ea typeface="Nickainley"/>
                <a:cs typeface="Nickainley"/>
                <a:sym typeface="Nickainley"/>
                <a:hlinkClick r:id="rId4" action="ppaction://hlinkfile"/>
              </a:rPr>
              <a:t> Analytics</a:t>
            </a:r>
            <a:endParaRPr lang="en-US" sz="3799" dirty="0">
              <a:solidFill>
                <a:srgbClr val="A40905"/>
              </a:solidFill>
              <a:latin typeface="Nickainley"/>
              <a:ea typeface="Nickainley"/>
              <a:cs typeface="Nickainley"/>
              <a:sym typeface="Nickainley"/>
            </a:endParaRPr>
          </a:p>
        </p:txBody>
      </p:sp>
      <p:grpSp>
        <p:nvGrpSpPr>
          <p:cNvPr id="11" name="Group 10">
            <a:extLst>
              <a:ext uri="{FF2B5EF4-FFF2-40B4-BE49-F238E27FC236}">
                <a16:creationId xmlns:a16="http://schemas.microsoft.com/office/drawing/2014/main" id="{61B69AF4-D639-102E-8B0F-1D327E7921B9}"/>
              </a:ext>
            </a:extLst>
          </p:cNvPr>
          <p:cNvGrpSpPr/>
          <p:nvPr/>
        </p:nvGrpSpPr>
        <p:grpSpPr>
          <a:xfrm>
            <a:off x="1693904" y="535201"/>
            <a:ext cx="4023360" cy="2926080"/>
            <a:chOff x="1693904" y="535201"/>
            <a:chExt cx="4023360" cy="2926080"/>
          </a:xfrm>
        </p:grpSpPr>
        <p:sp>
          <p:nvSpPr>
            <p:cNvPr id="2" name="Freeform 2"/>
            <p:cNvSpPr/>
            <p:nvPr/>
          </p:nvSpPr>
          <p:spPr>
            <a:xfrm>
              <a:off x="1693904" y="535201"/>
              <a:ext cx="4023360" cy="2926080"/>
            </a:xfrm>
            <a:custGeom>
              <a:avLst/>
              <a:gdLst/>
              <a:ahLst/>
              <a:cxnLst/>
              <a:rect l="l" t="t" r="r" b="b"/>
              <a:pathLst>
                <a:path w="4023360" h="2926080">
                  <a:moveTo>
                    <a:pt x="0" y="0"/>
                  </a:moveTo>
                  <a:lnTo>
                    <a:pt x="4023360" y="0"/>
                  </a:lnTo>
                  <a:lnTo>
                    <a:pt x="4023360" y="2926080"/>
                  </a:lnTo>
                  <a:lnTo>
                    <a:pt x="0" y="29260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3" name="TextBox 3"/>
            <p:cNvSpPr txBox="1"/>
            <p:nvPr/>
          </p:nvSpPr>
          <p:spPr>
            <a:xfrm>
              <a:off x="2405571" y="2357333"/>
              <a:ext cx="2600027" cy="518159"/>
            </a:xfrm>
            <a:prstGeom prst="rect">
              <a:avLst/>
            </a:prstGeom>
          </p:spPr>
          <p:txBody>
            <a:bodyPr lIns="0" tIns="0" rIns="0" bIns="0" rtlCol="0" anchor="t">
              <a:spAutoFit/>
            </a:bodyPr>
            <a:lstStyle/>
            <a:p>
              <a:pPr algn="ctr">
                <a:lnSpc>
                  <a:spcPts val="3899"/>
                </a:lnSpc>
                <a:spcBef>
                  <a:spcPct val="0"/>
                </a:spcBef>
              </a:pPr>
              <a:r>
                <a:rPr lang="en-US" sz="3899" dirty="0">
                  <a:solidFill>
                    <a:srgbClr val="4724E3"/>
                  </a:solidFill>
                  <a:latin typeface="Nickainley"/>
                  <a:ea typeface="Nickainley"/>
                  <a:cs typeface="Nickainley"/>
                  <a:sym typeface="Nickainley"/>
                  <a:hlinkClick r:id="rId12" action="ppaction://hlinkfile"/>
                </a:rPr>
                <a:t>Programming</a:t>
              </a:r>
              <a:r>
                <a:rPr lang="en-US" sz="3899" dirty="0">
                  <a:solidFill>
                    <a:srgbClr val="4724E3"/>
                  </a:solidFill>
                  <a:latin typeface="Nickainley"/>
                  <a:ea typeface="Nickainley"/>
                  <a:cs typeface="Nickainley"/>
                  <a:sym typeface="Nickainley"/>
                </a:rPr>
                <a:t> </a:t>
              </a:r>
            </a:p>
          </p:txBody>
        </p:sp>
        <p:sp>
          <p:nvSpPr>
            <p:cNvPr id="10" name="TextBox 10"/>
            <p:cNvSpPr txBox="1"/>
            <p:nvPr/>
          </p:nvSpPr>
          <p:spPr>
            <a:xfrm>
              <a:off x="2325873" y="2942168"/>
              <a:ext cx="2377083" cy="518159"/>
            </a:xfrm>
            <a:prstGeom prst="rect">
              <a:avLst/>
            </a:prstGeom>
          </p:spPr>
          <p:txBody>
            <a:bodyPr lIns="0" tIns="0" rIns="0" bIns="0" rtlCol="0" anchor="t">
              <a:spAutoFit/>
            </a:bodyPr>
            <a:lstStyle/>
            <a:p>
              <a:pPr algn="ctr">
                <a:lnSpc>
                  <a:spcPts val="3899"/>
                </a:lnSpc>
                <a:spcBef>
                  <a:spcPct val="0"/>
                </a:spcBef>
              </a:pPr>
              <a:r>
                <a:rPr lang="en-US" sz="3899" dirty="0">
                  <a:solidFill>
                    <a:srgbClr val="4724E3"/>
                  </a:solidFill>
                  <a:latin typeface="Nickainley"/>
                  <a:ea typeface="Nickainley"/>
                  <a:cs typeface="Nickainley"/>
                  <a:sym typeface="Nickainley"/>
                  <a:hlinkClick r:id="rId12" action="ppaction://hlinkfile"/>
                </a:rPr>
                <a:t>Fundamentals</a:t>
              </a:r>
              <a:endParaRPr lang="en-US" sz="3899" dirty="0">
                <a:solidFill>
                  <a:srgbClr val="4724E3"/>
                </a:solidFill>
                <a:latin typeface="Nickainley"/>
                <a:ea typeface="Nickainley"/>
                <a:cs typeface="Nickainley"/>
                <a:sym typeface="Nickainle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TextBox 2"/>
          <p:cNvSpPr txBox="1"/>
          <p:nvPr/>
        </p:nvSpPr>
        <p:spPr>
          <a:xfrm>
            <a:off x="506111" y="257009"/>
            <a:ext cx="11773519" cy="656590"/>
          </a:xfrm>
          <a:prstGeom prst="rect">
            <a:avLst/>
          </a:prstGeom>
        </p:spPr>
        <p:txBody>
          <a:bodyPr lIns="0" tIns="0" rIns="0" bIns="0" rtlCol="0" anchor="t">
            <a:spAutoFit/>
          </a:bodyPr>
          <a:lstStyle/>
          <a:p>
            <a:pPr algn="ctr">
              <a:lnSpc>
                <a:spcPts val="3199"/>
              </a:lnSpc>
            </a:pPr>
            <a:r>
              <a:rPr lang="en-US" sz="3199">
                <a:solidFill>
                  <a:srgbClr val="FADBF2"/>
                </a:solidFill>
                <a:latin typeface="Nickainley"/>
                <a:ea typeface="Nickainley"/>
                <a:cs typeface="Nickainley"/>
                <a:sym typeface="Nickainley"/>
              </a:rPr>
              <a:t>Semester Two Course Work</a:t>
            </a:r>
          </a:p>
          <a:p>
            <a:pPr algn="ctr">
              <a:lnSpc>
                <a:spcPts val="2000"/>
              </a:lnSpc>
            </a:pPr>
            <a:endParaRPr lang="en-US" sz="3199">
              <a:solidFill>
                <a:srgbClr val="FADBF2"/>
              </a:solidFill>
              <a:latin typeface="Nickainley"/>
              <a:ea typeface="Nickainley"/>
              <a:cs typeface="Nickainley"/>
              <a:sym typeface="Nickainley"/>
            </a:endParaRPr>
          </a:p>
        </p:txBody>
      </p:sp>
      <p:sp>
        <p:nvSpPr>
          <p:cNvPr id="3" name="TextBox 3"/>
          <p:cNvSpPr txBox="1"/>
          <p:nvPr/>
        </p:nvSpPr>
        <p:spPr>
          <a:xfrm>
            <a:off x="222452" y="702945"/>
            <a:ext cx="12566245" cy="6718935"/>
          </a:xfrm>
          <a:prstGeom prst="rect">
            <a:avLst/>
          </a:prstGeom>
        </p:spPr>
        <p:txBody>
          <a:bodyPr lIns="0" tIns="0" rIns="0" bIns="0" rtlCol="0" anchor="t">
            <a:spAutoFit/>
          </a:bodyPr>
          <a:lstStyle/>
          <a:p>
            <a:pPr algn="l">
              <a:lnSpc>
                <a:spcPts val="1959"/>
              </a:lnSpc>
            </a:pPr>
            <a:r>
              <a:rPr lang="en-US" sz="1399" b="1">
                <a:solidFill>
                  <a:srgbClr val="FADBF2"/>
                </a:solidFill>
                <a:latin typeface="Inter Bold"/>
                <a:ea typeface="Inter Bold"/>
                <a:cs typeface="Inter Bold"/>
                <a:sym typeface="Inter Bold"/>
              </a:rPr>
              <a:t>Project Management</a:t>
            </a:r>
          </a:p>
          <a:p>
            <a:pPr algn="l">
              <a:lnSpc>
                <a:spcPts val="1819"/>
              </a:lnSpc>
            </a:pPr>
            <a:r>
              <a:rPr lang="en-US" sz="1299" b="1">
                <a:solidFill>
                  <a:srgbClr val="FFFFFF"/>
                </a:solidFill>
                <a:latin typeface="Inter Bold"/>
                <a:ea typeface="Inter Bold"/>
                <a:cs typeface="Inter Bold"/>
                <a:sym typeface="Inter Bold"/>
              </a:rPr>
              <a:t> This course explores the core principles of project management, including its benefits, professional roles, and organizational structures such as the Project Management Office (PMO). Students will develop team leadership skills, learning to manage stakeholders, influence decision-making, and resolve conflicts effectively. The course covers the project life cycle, proposal development, and key documentation like project charters and work breakdown structures (WBS). Practical applications include scope management, resource allocation, budgeting, risk mitigation, and earned value management techniques. The course concludes with post-mortem evaluation, ensuring continuous improvement in project execution.</a:t>
            </a:r>
          </a:p>
          <a:p>
            <a:pPr algn="l">
              <a:lnSpc>
                <a:spcPts val="1819"/>
              </a:lnSpc>
            </a:pPr>
            <a:endParaRPr lang="en-US" sz="1299" b="1">
              <a:solidFill>
                <a:srgbClr val="FFFFFF"/>
              </a:solidFill>
              <a:latin typeface="Inter Bold"/>
              <a:ea typeface="Inter Bold"/>
              <a:cs typeface="Inter Bold"/>
              <a:sym typeface="Inter Bold"/>
            </a:endParaRPr>
          </a:p>
          <a:p>
            <a:pPr algn="l">
              <a:lnSpc>
                <a:spcPts val="1959"/>
              </a:lnSpc>
            </a:pPr>
            <a:r>
              <a:rPr lang="en-US" sz="1399" b="1">
                <a:solidFill>
                  <a:srgbClr val="FADBF2"/>
                </a:solidFill>
                <a:latin typeface="Inter Bold"/>
                <a:ea typeface="Inter Bold"/>
                <a:cs typeface="Inter Bold"/>
                <a:sym typeface="Inter Bold"/>
              </a:rPr>
              <a:t>Python </a:t>
            </a:r>
          </a:p>
          <a:p>
            <a:pPr algn="l">
              <a:lnSpc>
                <a:spcPts val="1819"/>
              </a:lnSpc>
            </a:pPr>
            <a:r>
              <a:rPr lang="en-US" sz="1299" b="1">
                <a:solidFill>
                  <a:srgbClr val="FFFFFF"/>
                </a:solidFill>
                <a:latin typeface="Inter Bold"/>
                <a:ea typeface="Inter Bold"/>
                <a:cs typeface="Inter Bold"/>
                <a:sym typeface="Inter Bold"/>
              </a:rPr>
              <a:t>Data Programming Designed for aspiring programmers, this course introduces the fundamentals of Python development. Students will install development tools and write programs using variables, data types, decision-making constructs, loops, and functions. The course emphasizes working with structured data, utilizing lists, file input/output operations, and object-oriented programming with classes. Advanced topics include integrating Python with SQLite databases and leveraging data libraries such as Pandas for analytics. Hands-on exercises include coding projects, database queries, and generating interactive data reports using JupyterLab.</a:t>
            </a:r>
          </a:p>
          <a:p>
            <a:pPr algn="l">
              <a:lnSpc>
                <a:spcPts val="1819"/>
              </a:lnSpc>
            </a:pPr>
            <a:endParaRPr lang="en-US" sz="1299" b="1">
              <a:solidFill>
                <a:srgbClr val="FFFFFF"/>
              </a:solidFill>
              <a:latin typeface="Inter Bold"/>
              <a:ea typeface="Inter Bold"/>
              <a:cs typeface="Inter Bold"/>
              <a:sym typeface="Inter Bold"/>
            </a:endParaRPr>
          </a:p>
          <a:p>
            <a:pPr algn="l">
              <a:lnSpc>
                <a:spcPts val="1959"/>
              </a:lnSpc>
            </a:pPr>
            <a:r>
              <a:rPr lang="en-US" sz="1399" b="1">
                <a:solidFill>
                  <a:srgbClr val="FADBF2"/>
                </a:solidFill>
                <a:latin typeface="Inter Bold"/>
                <a:ea typeface="Inter Bold"/>
                <a:cs typeface="Inter Bold"/>
                <a:sym typeface="Inter Bold"/>
              </a:rPr>
              <a:t>Introductory ETL </a:t>
            </a:r>
          </a:p>
          <a:p>
            <a:pPr algn="l">
              <a:lnSpc>
                <a:spcPts val="1819"/>
              </a:lnSpc>
            </a:pPr>
            <a:r>
              <a:rPr lang="en-US" sz="1299" b="1">
                <a:solidFill>
                  <a:srgbClr val="FFFFFF"/>
                </a:solidFill>
                <a:latin typeface="Inter Bold"/>
                <a:ea typeface="Inter Bold"/>
                <a:cs typeface="Inter Bold"/>
                <a:sym typeface="Inter Bold"/>
              </a:rPr>
              <a:t>This course introduces the fundamentals of Extract, Transform, Load (ETL) processes, essential for data integration and management. Students explore techniques for integrating structured and unstructured data from multiple sources into a single destination for business intelligence analysis. Topics include securing, cleaning, transforming, and validating data, ensuring accuracy and consistency in ETL workflows. The course covers data usability assessment, transformation methods, and loading strategies, including data warehousing and cloud database solutions. Hands-on exercises involve developing ETL pipelines using industry-standard tools and testing methodologies.</a:t>
            </a:r>
          </a:p>
          <a:p>
            <a:pPr algn="l">
              <a:lnSpc>
                <a:spcPts val="1819"/>
              </a:lnSpc>
            </a:pPr>
            <a:endParaRPr lang="en-US" sz="1299" b="1">
              <a:solidFill>
                <a:srgbClr val="FFFFFF"/>
              </a:solidFill>
              <a:latin typeface="Inter Bold"/>
              <a:ea typeface="Inter Bold"/>
              <a:cs typeface="Inter Bold"/>
              <a:sym typeface="Inter Bold"/>
            </a:endParaRPr>
          </a:p>
          <a:p>
            <a:pPr algn="l">
              <a:lnSpc>
                <a:spcPts val="1959"/>
              </a:lnSpc>
            </a:pPr>
            <a:r>
              <a:rPr lang="en-US" sz="1399">
                <a:solidFill>
                  <a:srgbClr val="FADBF2"/>
                </a:solidFill>
                <a:latin typeface="Inter"/>
                <a:ea typeface="Inter"/>
                <a:cs typeface="Inter"/>
                <a:sym typeface="Inter"/>
              </a:rPr>
              <a:t>BI Data 2</a:t>
            </a:r>
          </a:p>
          <a:p>
            <a:pPr algn="l">
              <a:lnSpc>
                <a:spcPts val="1819"/>
              </a:lnSpc>
            </a:pPr>
            <a:r>
              <a:rPr lang="en-US" sz="1299" b="1">
                <a:solidFill>
                  <a:srgbClr val="FFFFFF"/>
                </a:solidFill>
                <a:latin typeface="Inter Bold"/>
                <a:ea typeface="Inter Bold"/>
                <a:cs typeface="Inter Bold"/>
                <a:sym typeface="Inter Bold"/>
              </a:rPr>
              <a:t>Interactive Designed for data professionals, this course focuses on advanced business intelligence techniques using Microsoft Power BI Desktop and Power BI Service. Students install SQL Server Developer, configure Power BI environments, and connect to multiple data sources, including databases and web services. Topics include transforming and cleaning data, applying filters, designing interactive reports, and building visualizations like charts, tables, and maps. Advanced features such as row-level security, DAX calculations, and report deployment are explored. The course also covers industry trends, Agile practices, and leveraging AI tools like ChatGPT for enhanced data analysis</a:t>
            </a:r>
          </a:p>
          <a:p>
            <a:pPr algn="l">
              <a:lnSpc>
                <a:spcPts val="1959"/>
              </a:lnSpc>
            </a:pPr>
            <a:endParaRPr lang="en-US" sz="1299" b="1">
              <a:solidFill>
                <a:srgbClr val="FFFFFF"/>
              </a:solidFill>
              <a:latin typeface="Inter Bold"/>
              <a:ea typeface="Inter Bold"/>
              <a:cs typeface="Inter Bold"/>
              <a:sym typeface="Inter Bold"/>
            </a:endParaRPr>
          </a:p>
          <a:p>
            <a:pPr algn="l">
              <a:lnSpc>
                <a:spcPts val="1819"/>
              </a:lnSpc>
            </a:pPr>
            <a:endParaRPr lang="en-US" sz="1299" b="1">
              <a:solidFill>
                <a:srgbClr val="FFFFFF"/>
              </a:solidFill>
              <a:latin typeface="Inter Bold"/>
              <a:ea typeface="Inter Bold"/>
              <a:cs typeface="Inter Bold"/>
              <a:sym typeface="Inter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AutoShape 2"/>
          <p:cNvSpPr/>
          <p:nvPr/>
        </p:nvSpPr>
        <p:spPr>
          <a:xfrm>
            <a:off x="2311644" y="2470689"/>
            <a:ext cx="2230452" cy="1926723"/>
          </a:xfrm>
          <a:prstGeom prst="rect">
            <a:avLst/>
          </a:prstGeom>
          <a:solidFill>
            <a:srgbClr val="FF9256"/>
          </a:solidFill>
        </p:spPr>
        <p:txBody>
          <a:bodyPr/>
          <a:lstStyle/>
          <a:p>
            <a:endParaRPr lang="en-US"/>
          </a:p>
        </p:txBody>
      </p:sp>
      <p:sp>
        <p:nvSpPr>
          <p:cNvPr id="3" name="AutoShape 3"/>
          <p:cNvSpPr/>
          <p:nvPr/>
        </p:nvSpPr>
        <p:spPr>
          <a:xfrm>
            <a:off x="2311644" y="4695057"/>
            <a:ext cx="2230452" cy="1926723"/>
          </a:xfrm>
          <a:prstGeom prst="rect">
            <a:avLst/>
          </a:prstGeom>
          <a:solidFill>
            <a:srgbClr val="FFA8D4"/>
          </a:solidFill>
        </p:spPr>
        <p:txBody>
          <a:bodyPr/>
          <a:lstStyle/>
          <a:p>
            <a:endParaRPr lang="en-US"/>
          </a:p>
        </p:txBody>
      </p:sp>
      <p:sp>
        <p:nvSpPr>
          <p:cNvPr id="4" name="AutoShape 4"/>
          <p:cNvSpPr/>
          <p:nvPr/>
        </p:nvSpPr>
        <p:spPr>
          <a:xfrm>
            <a:off x="5390349" y="2470689"/>
            <a:ext cx="2230452" cy="1926723"/>
          </a:xfrm>
          <a:prstGeom prst="rect">
            <a:avLst/>
          </a:prstGeom>
          <a:solidFill>
            <a:srgbClr val="FFA8D4"/>
          </a:solidFill>
        </p:spPr>
        <p:txBody>
          <a:bodyPr/>
          <a:lstStyle/>
          <a:p>
            <a:endParaRPr lang="en-US"/>
          </a:p>
        </p:txBody>
      </p:sp>
      <p:sp>
        <p:nvSpPr>
          <p:cNvPr id="5" name="AutoShape 5"/>
          <p:cNvSpPr/>
          <p:nvPr/>
        </p:nvSpPr>
        <p:spPr>
          <a:xfrm>
            <a:off x="5390349" y="4695057"/>
            <a:ext cx="2230452" cy="1926723"/>
          </a:xfrm>
          <a:prstGeom prst="rect">
            <a:avLst/>
          </a:prstGeom>
          <a:solidFill>
            <a:srgbClr val="FDA28E"/>
          </a:solidFill>
        </p:spPr>
        <p:txBody>
          <a:bodyPr/>
          <a:lstStyle/>
          <a:p>
            <a:endParaRPr lang="en-US"/>
          </a:p>
        </p:txBody>
      </p:sp>
      <p:sp>
        <p:nvSpPr>
          <p:cNvPr id="6" name="AutoShape 6"/>
          <p:cNvSpPr/>
          <p:nvPr/>
        </p:nvSpPr>
        <p:spPr>
          <a:xfrm>
            <a:off x="8469054" y="2470689"/>
            <a:ext cx="2230452" cy="1926723"/>
          </a:xfrm>
          <a:prstGeom prst="rect">
            <a:avLst/>
          </a:prstGeom>
          <a:solidFill>
            <a:srgbClr val="FDA28E"/>
          </a:solidFill>
        </p:spPr>
        <p:txBody>
          <a:bodyPr/>
          <a:lstStyle/>
          <a:p>
            <a:endParaRPr lang="en-US"/>
          </a:p>
        </p:txBody>
      </p:sp>
      <p:sp>
        <p:nvSpPr>
          <p:cNvPr id="7" name="AutoShape 7"/>
          <p:cNvSpPr/>
          <p:nvPr/>
        </p:nvSpPr>
        <p:spPr>
          <a:xfrm>
            <a:off x="8469054" y="4695057"/>
            <a:ext cx="2230452" cy="1926723"/>
          </a:xfrm>
          <a:prstGeom prst="rect">
            <a:avLst/>
          </a:prstGeom>
          <a:solidFill>
            <a:srgbClr val="FF9256"/>
          </a:solidFill>
        </p:spPr>
        <p:txBody>
          <a:bodyPr/>
          <a:lstStyle/>
          <a:p>
            <a:endParaRPr lang="en-US"/>
          </a:p>
        </p:txBody>
      </p:sp>
      <p:sp>
        <p:nvSpPr>
          <p:cNvPr id="8" name="TextBox 8"/>
          <p:cNvSpPr txBox="1"/>
          <p:nvPr/>
        </p:nvSpPr>
        <p:spPr>
          <a:xfrm>
            <a:off x="2311644" y="499014"/>
            <a:ext cx="8387861" cy="1571625"/>
          </a:xfrm>
          <a:prstGeom prst="rect">
            <a:avLst/>
          </a:prstGeom>
        </p:spPr>
        <p:txBody>
          <a:bodyPr lIns="0" tIns="0" rIns="0" bIns="0" rtlCol="0" anchor="t">
            <a:spAutoFit/>
          </a:bodyPr>
          <a:lstStyle/>
          <a:p>
            <a:pPr algn="ctr">
              <a:lnSpc>
                <a:spcPts val="6299"/>
              </a:lnSpc>
              <a:spcBef>
                <a:spcPct val="0"/>
              </a:spcBef>
            </a:pPr>
            <a:r>
              <a:rPr lang="en-US" sz="4500" spc="-270">
                <a:solidFill>
                  <a:srgbClr val="DC661F"/>
                </a:solidFill>
                <a:latin typeface="DM Sans"/>
                <a:ea typeface="DM Sans"/>
                <a:cs typeface="DM Sans"/>
                <a:sym typeface="DM Sans"/>
              </a:rPr>
              <a:t>Fundamental Coursework</a:t>
            </a:r>
          </a:p>
          <a:p>
            <a:pPr algn="ctr">
              <a:lnSpc>
                <a:spcPts val="6299"/>
              </a:lnSpc>
              <a:spcBef>
                <a:spcPct val="0"/>
              </a:spcBef>
            </a:pPr>
            <a:r>
              <a:rPr lang="en-US" sz="4500" spc="-270">
                <a:solidFill>
                  <a:srgbClr val="DC661F"/>
                </a:solidFill>
                <a:latin typeface="DM Sans"/>
                <a:ea typeface="DM Sans"/>
                <a:cs typeface="DM Sans"/>
                <a:sym typeface="DM Sans"/>
              </a:rPr>
              <a:t>Semester One</a:t>
            </a:r>
          </a:p>
        </p:txBody>
      </p:sp>
      <p:grpSp>
        <p:nvGrpSpPr>
          <p:cNvPr id="9" name="Group 9"/>
          <p:cNvGrpSpPr/>
          <p:nvPr/>
        </p:nvGrpSpPr>
        <p:grpSpPr>
          <a:xfrm>
            <a:off x="2409465" y="3100718"/>
            <a:ext cx="2034810" cy="1204636"/>
            <a:chOff x="0" y="0"/>
            <a:chExt cx="2713079" cy="1606182"/>
          </a:xfrm>
        </p:grpSpPr>
        <p:sp>
          <p:nvSpPr>
            <p:cNvPr id="10" name="TextBox 10"/>
            <p:cNvSpPr txBox="1"/>
            <p:nvPr/>
          </p:nvSpPr>
          <p:spPr>
            <a:xfrm>
              <a:off x="0" y="0"/>
              <a:ext cx="2713079" cy="1060119"/>
            </a:xfrm>
            <a:prstGeom prst="rect">
              <a:avLst/>
            </a:prstGeom>
          </p:spPr>
          <p:txBody>
            <a:bodyPr lIns="0" tIns="0" rIns="0" bIns="0" rtlCol="0" anchor="t">
              <a:spAutoFit/>
            </a:bodyPr>
            <a:lstStyle/>
            <a:p>
              <a:pPr algn="ctr">
                <a:lnSpc>
                  <a:spcPts val="3112"/>
                </a:lnSpc>
              </a:pPr>
              <a:r>
                <a:rPr lang="en-US" sz="2593" spc="-155" dirty="0">
                  <a:solidFill>
                    <a:srgbClr val="FFF8ED"/>
                  </a:solidFill>
                  <a:latin typeface="DM Sans"/>
                  <a:ea typeface="DM Sans"/>
                  <a:cs typeface="DM Sans"/>
                  <a:sym typeface="DM Sans"/>
                  <a:hlinkClick r:id="rId2" action="ppaction://hlinksldjump"/>
                </a:rPr>
                <a:t>Course Overview</a:t>
              </a:r>
              <a:endParaRPr lang="en-US" sz="2593" spc="-155" dirty="0">
                <a:solidFill>
                  <a:srgbClr val="FFF8ED"/>
                </a:solidFill>
                <a:latin typeface="DM Sans"/>
                <a:ea typeface="DM Sans"/>
                <a:cs typeface="DM Sans"/>
                <a:sym typeface="DM Sans"/>
              </a:endParaRPr>
            </a:p>
          </p:txBody>
        </p:sp>
        <p:sp>
          <p:nvSpPr>
            <p:cNvPr id="11" name="TextBox 11"/>
            <p:cNvSpPr txBox="1"/>
            <p:nvPr/>
          </p:nvSpPr>
          <p:spPr>
            <a:xfrm>
              <a:off x="0" y="1346473"/>
              <a:ext cx="2713079" cy="259709"/>
            </a:xfrm>
            <a:prstGeom prst="rect">
              <a:avLst/>
            </a:prstGeom>
          </p:spPr>
          <p:txBody>
            <a:bodyPr lIns="0" tIns="0" rIns="0" bIns="0" rtlCol="0" anchor="t">
              <a:spAutoFit/>
            </a:bodyPr>
            <a:lstStyle/>
            <a:p>
              <a:pPr marL="0" lvl="0" indent="0" algn="ctr">
                <a:lnSpc>
                  <a:spcPts val="1545"/>
                </a:lnSpc>
                <a:spcBef>
                  <a:spcPct val="0"/>
                </a:spcBef>
              </a:pPr>
              <a:endParaRPr/>
            </a:p>
          </p:txBody>
        </p:sp>
      </p:grpSp>
      <p:sp>
        <p:nvSpPr>
          <p:cNvPr id="12" name="TextBox 12"/>
          <p:cNvSpPr txBox="1"/>
          <p:nvPr/>
        </p:nvSpPr>
        <p:spPr>
          <a:xfrm>
            <a:off x="2473413" y="4934519"/>
            <a:ext cx="1906914" cy="14478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E10B78"/>
                </a:solidFill>
                <a:latin typeface="DM Sans"/>
                <a:ea typeface="DM Sans"/>
                <a:cs typeface="DM Sans"/>
                <a:sym typeface="DM Sans"/>
                <a:hlinkClick r:id="rId3" action="ppaction://hlinksldjump"/>
              </a:rPr>
              <a:t>Intro to Computers and Programming</a:t>
            </a:r>
          </a:p>
        </p:txBody>
      </p:sp>
      <p:sp>
        <p:nvSpPr>
          <p:cNvPr id="13" name="TextBox 13"/>
          <p:cNvSpPr txBox="1"/>
          <p:nvPr/>
        </p:nvSpPr>
        <p:spPr>
          <a:xfrm>
            <a:off x="5713887" y="3295650"/>
            <a:ext cx="1583377" cy="366832"/>
          </a:xfrm>
          <a:prstGeom prst="rect">
            <a:avLst/>
          </a:prstGeom>
        </p:spPr>
        <p:txBody>
          <a:bodyPr lIns="0" tIns="0" rIns="0" bIns="0" rtlCol="0" anchor="t">
            <a:spAutoFit/>
          </a:bodyPr>
          <a:lstStyle/>
          <a:p>
            <a:pPr marL="0" lvl="0" indent="0" algn="ctr">
              <a:lnSpc>
                <a:spcPts val="2879"/>
              </a:lnSpc>
              <a:spcBef>
                <a:spcPct val="0"/>
              </a:spcBef>
            </a:pPr>
            <a:r>
              <a:rPr lang="en-US" sz="2399" u="sng" spc="-143" dirty="0">
                <a:solidFill>
                  <a:srgbClr val="E10B78"/>
                </a:solidFill>
                <a:latin typeface="DM Sans"/>
                <a:ea typeface="DM Sans"/>
                <a:cs typeface="DM Sans"/>
                <a:sym typeface="DM Sans"/>
                <a:hlinkClick r:id="rId4" action="ppaction://hlinksldjump"/>
              </a:rPr>
              <a:t>Database 1</a:t>
            </a:r>
          </a:p>
        </p:txBody>
      </p:sp>
      <p:sp>
        <p:nvSpPr>
          <p:cNvPr id="14" name="TextBox 14"/>
          <p:cNvSpPr txBox="1"/>
          <p:nvPr/>
        </p:nvSpPr>
        <p:spPr>
          <a:xfrm>
            <a:off x="5713887" y="5296469"/>
            <a:ext cx="1583377"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5" action="ppaction://hlinksldjump"/>
              </a:rPr>
              <a:t>Microsoft Excel</a:t>
            </a:r>
          </a:p>
        </p:txBody>
      </p:sp>
      <p:sp>
        <p:nvSpPr>
          <p:cNvPr id="15" name="TextBox 15"/>
          <p:cNvSpPr txBox="1"/>
          <p:nvPr/>
        </p:nvSpPr>
        <p:spPr>
          <a:xfrm>
            <a:off x="8713293" y="2891125"/>
            <a:ext cx="1741974" cy="10858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6" action="ppaction://hlinksldjump"/>
              </a:rPr>
              <a:t>System Analysis and Design</a:t>
            </a:r>
          </a:p>
        </p:txBody>
      </p:sp>
      <p:sp>
        <p:nvSpPr>
          <p:cNvPr id="16" name="TextBox 16"/>
          <p:cNvSpPr txBox="1"/>
          <p:nvPr/>
        </p:nvSpPr>
        <p:spPr>
          <a:xfrm>
            <a:off x="8752942" y="5477444"/>
            <a:ext cx="1662675"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FFF8ED"/>
                </a:solidFill>
                <a:latin typeface="DM Sans"/>
                <a:ea typeface="DM Sans"/>
                <a:cs typeface="DM Sans"/>
                <a:sym typeface="DM Sans"/>
                <a:hlinkClick r:id="rId7" action="ppaction://hlinksldjump"/>
              </a:rPr>
              <a:t>Assignments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458556"/>
            <a:ext cx="11829253" cy="775335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Python</a:t>
            </a:r>
          </a:p>
          <a:p>
            <a:pPr algn="l">
              <a:lnSpc>
                <a:spcPts val="1800"/>
              </a:lnSpc>
              <a:spcBef>
                <a:spcPct val="0"/>
              </a:spcBef>
            </a:pPr>
            <a:r>
              <a:rPr lang="en-US" sz="1500" b="1" spc="-89">
                <a:solidFill>
                  <a:srgbClr val="E10B78"/>
                </a:solidFill>
                <a:latin typeface="Inter Bold"/>
                <a:ea typeface="Inter Bold"/>
                <a:cs typeface="Inter Bold"/>
                <a:sym typeface="Inter Bold"/>
              </a:rPr>
              <a:t>Overview</a:t>
            </a:r>
          </a:p>
          <a:p>
            <a:pPr algn="l">
              <a:lnSpc>
                <a:spcPts val="1800"/>
              </a:lnSpc>
            </a:pPr>
            <a:r>
              <a:rPr lang="en-US" sz="1500" b="1" spc="-89">
                <a:solidFill>
                  <a:srgbClr val="303030"/>
                </a:solidFill>
                <a:latin typeface="Inter Bold"/>
                <a:ea typeface="Inter Bold"/>
                <a:cs typeface="Inter Bold"/>
                <a:sym typeface="Inter Bold"/>
              </a:rPr>
              <a:t>This course introduces students to fundamental programming concepts in Python, focusing on data manipulation, structured programming techniques, and database integration. Students will gain hands-on experience writing efficient Python code while working with data structures, functions, and file operations.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Key Skills &amp; Knowledge Gained: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Writing Python programs using variables, operators, loops, and functions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Utilizing lists, file I/O operations, and object-oriented programming techniques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Integrating Python with SQLite databases for data storage and retrieval</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Performing data analysis using Python libraries like Pandas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Developing interactive analytics reports with JupyterLab</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Content Covered</a:t>
            </a:r>
          </a:p>
          <a:p>
            <a:pPr algn="l">
              <a:lnSpc>
                <a:spcPts val="1800"/>
              </a:lnSpc>
            </a:pPr>
            <a:r>
              <a:rPr lang="en-US" sz="1500" b="1" spc="-89">
                <a:solidFill>
                  <a:srgbClr val="303030"/>
                </a:solidFill>
                <a:latin typeface="Inter Bold"/>
                <a:ea typeface="Inter Bold"/>
                <a:cs typeface="Inter Bold"/>
                <a:sym typeface="Inter Bold"/>
              </a:rPr>
              <a:t>Python Programming &amp; Logic Development</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Variables &amp; Operators: Assigning values and performing calculations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Decision Structures: IF, ELSE, and nested conditions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Loops: FOR and WHILE loops for optimizing execution</a:t>
            </a:r>
          </a:p>
          <a:p>
            <a:pPr algn="l">
              <a:lnSpc>
                <a:spcPts val="1800"/>
              </a:lnSpc>
            </a:pPr>
            <a:r>
              <a:rPr lang="en-US" sz="1500" b="1" spc="-89">
                <a:solidFill>
                  <a:srgbClr val="303030"/>
                </a:solidFill>
                <a:latin typeface="Inter Bold"/>
                <a:ea typeface="Inter Bold"/>
                <a:cs typeface="Inter Bold"/>
                <a:sym typeface="Inter Bold"/>
              </a:rPr>
              <a:t>Data Handling &amp; File Operations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Reading, writing, and manipulating CSV files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Utilizing lists and functions for structured data management</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Object-oriented programming with classes and methods</a:t>
            </a:r>
          </a:p>
          <a:p>
            <a:pPr algn="l">
              <a:lnSpc>
                <a:spcPts val="1800"/>
              </a:lnSpc>
            </a:pPr>
            <a:r>
              <a:rPr lang="en-US" sz="1500" b="1" spc="-89">
                <a:solidFill>
                  <a:srgbClr val="303030"/>
                </a:solidFill>
                <a:latin typeface="Inter Bold"/>
                <a:ea typeface="Inter Bold"/>
                <a:cs typeface="Inter Bold"/>
                <a:sym typeface="Inter Bold"/>
              </a:rPr>
              <a:t>Data Integration &amp; Analytics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Executing SQL queries within Python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Using Pandas for data transformation and analysis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Developing interactive reports with JupyterLab</a:t>
            </a:r>
          </a:p>
          <a:p>
            <a:pPr algn="l">
              <a:lnSpc>
                <a:spcPts val="1800"/>
              </a:lnSpc>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7075170" y="5050730"/>
            <a:ext cx="5204460" cy="1532950"/>
          </a:xfrm>
          <a:custGeom>
            <a:avLst/>
            <a:gdLst/>
            <a:ahLst/>
            <a:cxnLst/>
            <a:rect l="l" t="t" r="r" b="b"/>
            <a:pathLst>
              <a:path w="5204460" h="1532950">
                <a:moveTo>
                  <a:pt x="0" y="0"/>
                </a:moveTo>
                <a:lnTo>
                  <a:pt x="5204460" y="0"/>
                </a:lnTo>
                <a:lnTo>
                  <a:pt x="5204460" y="1532950"/>
                </a:lnTo>
                <a:lnTo>
                  <a:pt x="0" y="1532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373416" y="182662"/>
            <a:ext cx="12264318" cy="822960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Introduction to ETL</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919"/>
              </a:lnSpc>
            </a:pPr>
            <a:r>
              <a:rPr lang="en-US" sz="1599" b="1" spc="-95">
                <a:solidFill>
                  <a:srgbClr val="303030"/>
                </a:solidFill>
                <a:latin typeface="Inter Bold"/>
                <a:ea typeface="Inter Bold"/>
                <a:cs typeface="Inter Bold"/>
                <a:sym typeface="Inter Bold"/>
              </a:rPr>
              <a:t>This course provides a foundational understanding of Extract, Transform, Load (ETL) processes, essential for integrating and managing data from multiple sources. Students explore industry-standard tools and techniques to develop ETL pipelines, ensuring data accuracy and usability for business intelligence applications.</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Defining ETL and explaining its importance in data integration</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Extracting and transforming structured and unstructured data</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Ensuring data security, quality, and consistency in ETL processes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Implementing validation techniques to assess data usability</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Loading transformed data into databases and cloud destinations</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919"/>
              </a:lnSpc>
            </a:pPr>
            <a:r>
              <a:rPr lang="en-US" sz="1599" b="1" spc="-95">
                <a:solidFill>
                  <a:srgbClr val="303030"/>
                </a:solidFill>
                <a:latin typeface="Inter Bold"/>
                <a:ea typeface="Inter Bold"/>
                <a:cs typeface="Inter Bold"/>
                <a:sym typeface="Inter Bold"/>
              </a:rPr>
              <a:t>Data Integration &amp; ETL Basics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ETL Definition: Understanding core concepts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Data Sources: Structured vs. unstructured data extraction</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Data Transformation: Cleaning, validation, and enhancement</a:t>
            </a:r>
          </a:p>
          <a:p>
            <a:pPr algn="l">
              <a:lnSpc>
                <a:spcPts val="1919"/>
              </a:lnSpc>
            </a:pPr>
            <a:r>
              <a:rPr lang="en-US" sz="1599" b="1" spc="-95">
                <a:solidFill>
                  <a:srgbClr val="303030"/>
                </a:solidFill>
                <a:latin typeface="Inter Bold"/>
                <a:ea typeface="Inter Bold"/>
                <a:cs typeface="Inter Bold"/>
                <a:sym typeface="Inter Bold"/>
              </a:rPr>
              <a:t>ETL Pipeline Development</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Identifying sources, transformations, and targets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Applying data quality practices for accuracy</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Testing ETL workflows</a:t>
            </a:r>
          </a:p>
          <a:p>
            <a:pPr algn="l">
              <a:lnSpc>
                <a:spcPts val="1919"/>
              </a:lnSpc>
            </a:pPr>
            <a:r>
              <a:rPr lang="en-US" sz="1599" b="1" spc="-95">
                <a:solidFill>
                  <a:srgbClr val="303030"/>
                </a:solidFill>
                <a:latin typeface="Inter Bold"/>
                <a:ea typeface="Inter Bold"/>
                <a:cs typeface="Inter Bold"/>
                <a:sym typeface="Inter Bold"/>
              </a:rPr>
              <a:t>Data Loading &amp; Usability Assessment</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Choosing appropriate loading methods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Implementing data validation techniques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Exploring data warehousing and cloud solutions</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800"/>
              </a:lnSpc>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r">
              <a:lnSpc>
                <a:spcPts val="2879"/>
              </a:lnSpc>
              <a:spcBef>
                <a:spcPct val="0"/>
              </a:spcBef>
            </a:pPr>
            <a:endParaRPr lang="en-US" sz="1599" b="1" spc="-95">
              <a:solidFill>
                <a:srgbClr val="303030"/>
              </a:solidFill>
              <a:latin typeface="Inter Bold"/>
              <a:ea typeface="Inter Bold"/>
              <a:cs typeface="Inter Bold"/>
              <a:sym typeface="Inter Bold"/>
            </a:endParaRPr>
          </a:p>
          <a:p>
            <a:pPr algn="just">
              <a:lnSpc>
                <a:spcPts val="2879"/>
              </a:lnSpc>
              <a:spcBef>
                <a:spcPct val="0"/>
              </a:spcBef>
            </a:pPr>
            <a:endParaRPr lang="en-US" sz="1599" b="1" spc="-95">
              <a:solidFill>
                <a:srgbClr val="303030"/>
              </a:solidFill>
              <a:latin typeface="Inter Bold"/>
              <a:ea typeface="Inter Bold"/>
              <a:cs typeface="Inter Bold"/>
              <a:sym typeface="Inter Bold"/>
            </a:endParaRPr>
          </a:p>
        </p:txBody>
      </p:sp>
      <p:sp>
        <p:nvSpPr>
          <p:cNvPr id="3" name="Freeform 3"/>
          <p:cNvSpPr/>
          <p:nvPr/>
        </p:nvSpPr>
        <p:spPr>
          <a:xfrm>
            <a:off x="8720954" y="3859914"/>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50265" y="426722"/>
            <a:ext cx="11924755" cy="7400925"/>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BI Data 2</a:t>
            </a:r>
          </a:p>
          <a:p>
            <a:pPr algn="l">
              <a:lnSpc>
                <a:spcPts val="1919"/>
              </a:lnSpc>
              <a:spcBef>
                <a:spcPct val="0"/>
              </a:spcBef>
            </a:pPr>
            <a:r>
              <a:rPr lang="en-US" sz="1599" b="1" spc="-95">
                <a:solidFill>
                  <a:srgbClr val="E10B78"/>
                </a:solidFill>
                <a:latin typeface="Inter Bold"/>
                <a:ea typeface="Inter Bold"/>
                <a:cs typeface="Inter Bold"/>
                <a:sym typeface="Inter Bold"/>
              </a:rPr>
              <a:t>Overview</a:t>
            </a:r>
          </a:p>
          <a:p>
            <a:pPr algn="l">
              <a:lnSpc>
                <a:spcPts val="1919"/>
              </a:lnSpc>
            </a:pPr>
            <a:r>
              <a:rPr lang="en-US" sz="1599" b="1" spc="-95">
                <a:solidFill>
                  <a:srgbClr val="303030"/>
                </a:solidFill>
                <a:latin typeface="Inter Bold"/>
                <a:ea typeface="Inter Bold"/>
                <a:cs typeface="Inter Bold"/>
                <a:sym typeface="Inter Bold"/>
              </a:rPr>
              <a:t>This course explores advanced business intelligence techniques using Microsoft Power BI Desktop and Power BI Service. Students gain hands-on experience in data transformation, interactive report design, and security configurations for effective business reporting.</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Key Skills &amp; Knowledge Gained:</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Installing and configuring SQL Server and Power BI tools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Connecting to multiple data sources, including databases and web services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Transforming data using Power Query for reporting accuracy</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Designing interactive reports with visuals, slicers, and filters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Implementing row-level security and governance best practices</a:t>
            </a:r>
          </a:p>
          <a:p>
            <a:pPr algn="l">
              <a:lnSpc>
                <a:spcPts val="1919"/>
              </a:lnSpc>
            </a:pPr>
            <a:endParaRPr lang="en-US" sz="1599" b="1" spc="-95">
              <a:solidFill>
                <a:srgbClr val="303030"/>
              </a:solidFill>
              <a:latin typeface="Inter Bold"/>
              <a:ea typeface="Inter Bold"/>
              <a:cs typeface="Inter Bold"/>
              <a:sym typeface="Inter Bold"/>
            </a:endParaRPr>
          </a:p>
          <a:p>
            <a:pPr algn="l">
              <a:lnSpc>
                <a:spcPts val="1919"/>
              </a:lnSpc>
            </a:pPr>
            <a:r>
              <a:rPr lang="en-US" sz="1599" b="1" spc="-95">
                <a:solidFill>
                  <a:srgbClr val="E10B78"/>
                </a:solidFill>
                <a:latin typeface="Inter Bold"/>
                <a:ea typeface="Inter Bold"/>
                <a:cs typeface="Inter Bold"/>
                <a:sym typeface="Inter Bold"/>
              </a:rPr>
              <a:t>Content Covered</a:t>
            </a:r>
          </a:p>
          <a:p>
            <a:pPr algn="l">
              <a:lnSpc>
                <a:spcPts val="1919"/>
              </a:lnSpc>
            </a:pPr>
            <a:r>
              <a:rPr lang="en-US" sz="1599" b="1" spc="-95">
                <a:solidFill>
                  <a:srgbClr val="303030"/>
                </a:solidFill>
                <a:latin typeface="Inter Bold"/>
                <a:ea typeface="Inter Bold"/>
                <a:cs typeface="Inter Bold"/>
                <a:sym typeface="Inter Bold"/>
              </a:rPr>
              <a:t>Power BI Setup &amp; Data Integration</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Installing Power BI Desktop &amp; SQL Server tools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Connecting to databases, web sources, and spreadsheets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Filtering and sorting SQL queries</a:t>
            </a:r>
          </a:p>
          <a:p>
            <a:pPr algn="l">
              <a:lnSpc>
                <a:spcPts val="1919"/>
              </a:lnSpc>
            </a:pPr>
            <a:r>
              <a:rPr lang="en-US" sz="1599" b="1" spc="-95">
                <a:solidFill>
                  <a:srgbClr val="303030"/>
                </a:solidFill>
                <a:latin typeface="Inter Bold"/>
                <a:ea typeface="Inter Bold"/>
                <a:cs typeface="Inter Bold"/>
                <a:sym typeface="Inter Bold"/>
              </a:rPr>
              <a:t>Data Transformation &amp; Report Building</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Cleaning and shaping data with Power Query</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Designing dashboards using charts, tables, and maps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Implementing advanced visual features</a:t>
            </a:r>
          </a:p>
          <a:p>
            <a:pPr algn="l">
              <a:lnSpc>
                <a:spcPts val="1919"/>
              </a:lnSpc>
            </a:pPr>
            <a:r>
              <a:rPr lang="en-US" sz="1599" b="1" spc="-95">
                <a:solidFill>
                  <a:srgbClr val="303030"/>
                </a:solidFill>
                <a:latin typeface="Inter Bold"/>
                <a:ea typeface="Inter Bold"/>
                <a:cs typeface="Inter Bold"/>
                <a:sym typeface="Inter Bold"/>
              </a:rPr>
              <a:t>Security &amp; Deployment</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Configuring row-level security and access controls</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Deploying reports to Power BI Service</a:t>
            </a:r>
          </a:p>
          <a:p>
            <a:pPr marL="345439" lvl="1" indent="-172720" algn="l">
              <a:lnSpc>
                <a:spcPts val="1919"/>
              </a:lnSpc>
              <a:buFont typeface="Arial"/>
              <a:buChar char="•"/>
            </a:pPr>
            <a:r>
              <a:rPr lang="en-US" sz="1599" b="1" spc="-95">
                <a:solidFill>
                  <a:srgbClr val="303030"/>
                </a:solidFill>
                <a:latin typeface="Inter Bold"/>
                <a:ea typeface="Inter Bold"/>
                <a:cs typeface="Inter Bold"/>
                <a:sym typeface="Inter Bold"/>
              </a:rPr>
              <a:t>Monitoring and maintaining business intelligence reports</a:t>
            </a:r>
          </a:p>
          <a:p>
            <a:pPr algn="l">
              <a:lnSpc>
                <a:spcPts val="1919"/>
              </a:lnSpc>
              <a:spcBef>
                <a:spcPct val="0"/>
              </a:spcBef>
            </a:pPr>
            <a:endParaRPr lang="en-US" sz="1599" b="1" spc="-95">
              <a:solidFill>
                <a:srgbClr val="303030"/>
              </a:solidFill>
              <a:latin typeface="Inter Bold"/>
              <a:ea typeface="Inter Bold"/>
              <a:cs typeface="Inter Bold"/>
              <a:sym typeface="Inter Bold"/>
            </a:endParaRPr>
          </a:p>
          <a:p>
            <a:pPr algn="ctr">
              <a:lnSpc>
                <a:spcPts val="2879"/>
              </a:lnSpc>
              <a:spcBef>
                <a:spcPct val="0"/>
              </a:spcBef>
            </a:pPr>
            <a:endParaRPr lang="en-US" sz="1599" b="1" spc="-95">
              <a:solidFill>
                <a:srgbClr val="303030"/>
              </a:solidFill>
              <a:latin typeface="Inter Bold"/>
              <a:ea typeface="Inter Bold"/>
              <a:cs typeface="Inter Bold"/>
              <a:sym typeface="Inter Bold"/>
            </a:endParaRPr>
          </a:p>
          <a:p>
            <a:pPr algn="r">
              <a:lnSpc>
                <a:spcPts val="2879"/>
              </a:lnSpc>
              <a:spcBef>
                <a:spcPct val="0"/>
              </a:spcBef>
            </a:pPr>
            <a:endParaRPr lang="en-US" sz="1599" b="1" spc="-95">
              <a:solidFill>
                <a:srgbClr val="303030"/>
              </a:solidFill>
              <a:latin typeface="Inter Bold"/>
              <a:ea typeface="Inter Bold"/>
              <a:cs typeface="Inter Bold"/>
              <a:sym typeface="Inter Bold"/>
            </a:endParaRPr>
          </a:p>
          <a:p>
            <a:pPr algn="just">
              <a:lnSpc>
                <a:spcPts val="2879"/>
              </a:lnSpc>
              <a:spcBef>
                <a:spcPct val="0"/>
              </a:spcBef>
            </a:pPr>
            <a:endParaRPr lang="en-US" sz="1599" b="1" spc="-95">
              <a:solidFill>
                <a:srgbClr val="303030"/>
              </a:solidFill>
              <a:latin typeface="Inter Bold"/>
              <a:ea typeface="Inter Bold"/>
              <a:cs typeface="Inter Bold"/>
              <a:sym typeface="Inter Bold"/>
            </a:endParaRPr>
          </a:p>
        </p:txBody>
      </p:sp>
      <p:sp>
        <p:nvSpPr>
          <p:cNvPr id="3" name="Freeform 3"/>
          <p:cNvSpPr/>
          <p:nvPr/>
        </p:nvSpPr>
        <p:spPr>
          <a:xfrm>
            <a:off x="8627724" y="5135391"/>
            <a:ext cx="3267492" cy="1075302"/>
          </a:xfrm>
          <a:custGeom>
            <a:avLst/>
            <a:gdLst/>
            <a:ahLst/>
            <a:cxnLst/>
            <a:rect l="l" t="t" r="r" b="b"/>
            <a:pathLst>
              <a:path w="3267492" h="1075302">
                <a:moveTo>
                  <a:pt x="0" y="0"/>
                </a:moveTo>
                <a:lnTo>
                  <a:pt x="3267492" y="0"/>
                </a:lnTo>
                <a:lnTo>
                  <a:pt x="3267492" y="1075302"/>
                </a:lnTo>
                <a:lnTo>
                  <a:pt x="0" y="107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829519" y="1879900"/>
            <a:ext cx="2863901" cy="2926080"/>
          </a:xfrm>
          <a:custGeom>
            <a:avLst/>
            <a:gdLst/>
            <a:ahLst/>
            <a:cxnLst/>
            <a:rect l="l" t="t" r="r" b="b"/>
            <a:pathLst>
              <a:path w="2863901" h="2926080">
                <a:moveTo>
                  <a:pt x="0" y="0"/>
                </a:moveTo>
                <a:lnTo>
                  <a:pt x="2863901" y="0"/>
                </a:lnTo>
                <a:lnTo>
                  <a:pt x="2863901"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406822" y="458556"/>
            <a:ext cx="12357817" cy="7762875"/>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Project Management</a:t>
            </a:r>
          </a:p>
          <a:p>
            <a:pPr algn="l">
              <a:lnSpc>
                <a:spcPts val="1680"/>
              </a:lnSpc>
              <a:spcBef>
                <a:spcPct val="0"/>
              </a:spcBef>
            </a:pPr>
            <a:r>
              <a:rPr lang="en-US" sz="1400" b="1" spc="-84">
                <a:solidFill>
                  <a:srgbClr val="E10B78"/>
                </a:solidFill>
                <a:latin typeface="Inter Bold"/>
                <a:ea typeface="Inter Bold"/>
                <a:cs typeface="Inter Bold"/>
                <a:sym typeface="Inter Bold"/>
              </a:rPr>
              <a:t>Overview</a:t>
            </a:r>
          </a:p>
          <a:p>
            <a:pPr algn="l">
              <a:lnSpc>
                <a:spcPts val="1680"/>
              </a:lnSpc>
              <a:spcBef>
                <a:spcPct val="0"/>
              </a:spcBef>
            </a:pPr>
            <a:r>
              <a:rPr lang="en-US" sz="1400" b="1" spc="-84">
                <a:solidFill>
                  <a:srgbClr val="303030"/>
                </a:solidFill>
                <a:latin typeface="Inter Bold"/>
                <a:ea typeface="Inter Bold"/>
                <a:cs typeface="Inter Bold"/>
                <a:sym typeface="Inter Bold"/>
              </a:rPr>
              <a:t>This course provides a comprehensive introduction to project management principles, methodologies, and best practices. Students will explore the role of project managers, stakeholder engagement, and the full project life cycle. Through hands-on applications, students develop essential skills in scope management, team leadership, resource allocation, and risk mitigation for successful project execution.</a:t>
            </a:r>
          </a:p>
          <a:p>
            <a:pPr algn="l">
              <a:lnSpc>
                <a:spcPts val="1680"/>
              </a:lnSpc>
              <a:spcBef>
                <a:spcPct val="0"/>
              </a:spcBef>
            </a:pPr>
            <a:endParaRPr lang="en-US" sz="1400" b="1" spc="-84">
              <a:solidFill>
                <a:srgbClr val="303030"/>
              </a:solidFill>
              <a:latin typeface="Inter Bold"/>
              <a:ea typeface="Inter Bold"/>
              <a:cs typeface="Inter Bold"/>
              <a:sym typeface="Inter Bold"/>
            </a:endParaRPr>
          </a:p>
          <a:p>
            <a:pPr algn="l">
              <a:lnSpc>
                <a:spcPts val="1680"/>
              </a:lnSpc>
              <a:spcBef>
                <a:spcPct val="0"/>
              </a:spcBef>
            </a:pPr>
            <a:r>
              <a:rPr lang="en-US" sz="1400" b="1" spc="-84">
                <a:solidFill>
                  <a:srgbClr val="E10B78"/>
                </a:solidFill>
                <a:latin typeface="Inter Bold"/>
                <a:ea typeface="Inter Bold"/>
                <a:cs typeface="Inter Bold"/>
                <a:sym typeface="Inter Bold"/>
              </a:rPr>
              <a:t>Key Skills &amp; Knowledge Gained:</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Understanding project structures and management methodologies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Leading and managing project teams effectively</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Communicating with stakeholders and managing expectations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Developing project proposals, charters, and work breakdown structures (WBS)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Managing risks, budgets, and scope while maintaining quality standards</a:t>
            </a:r>
          </a:p>
          <a:p>
            <a:pPr marL="302261" lvl="1" indent="-151130" algn="l">
              <a:lnSpc>
                <a:spcPts val="1680"/>
              </a:lnSpc>
              <a:spcBef>
                <a:spcPct val="0"/>
              </a:spcBef>
              <a:buFont typeface="Arial"/>
              <a:buChar char="•"/>
            </a:pPr>
            <a:endParaRPr lang="en-US" sz="1400" b="1" spc="-84">
              <a:solidFill>
                <a:srgbClr val="303030"/>
              </a:solidFill>
              <a:latin typeface="Inter Bold"/>
              <a:ea typeface="Inter Bold"/>
              <a:cs typeface="Inter Bold"/>
              <a:sym typeface="Inter Bold"/>
            </a:endParaRPr>
          </a:p>
          <a:p>
            <a:pPr algn="l">
              <a:lnSpc>
                <a:spcPts val="1680"/>
              </a:lnSpc>
              <a:spcBef>
                <a:spcPct val="0"/>
              </a:spcBef>
            </a:pPr>
            <a:r>
              <a:rPr lang="en-US" sz="1400" b="1" spc="-84">
                <a:solidFill>
                  <a:srgbClr val="E10B78"/>
                </a:solidFill>
                <a:latin typeface="Inter Bold"/>
                <a:ea typeface="Inter Bold"/>
                <a:cs typeface="Inter Bold"/>
                <a:sym typeface="Inter Bold"/>
              </a:rPr>
              <a:t>Content Covered</a:t>
            </a:r>
          </a:p>
          <a:p>
            <a:pPr algn="l">
              <a:lnSpc>
                <a:spcPts val="1680"/>
              </a:lnSpc>
              <a:spcBef>
                <a:spcPct val="0"/>
              </a:spcBef>
            </a:pPr>
            <a:r>
              <a:rPr lang="en-US" sz="1400" b="1" spc="-84">
                <a:solidFill>
                  <a:srgbClr val="303030"/>
                </a:solidFill>
                <a:latin typeface="Inter Bold"/>
                <a:ea typeface="Inter Bold"/>
                <a:cs typeface="Inter Bold"/>
                <a:sym typeface="Inter Bold"/>
              </a:rPr>
              <a:t>Project Management Fundamentals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Defining project management and its role in business strategy</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Exploring methodologies such as Agile and Waterfall</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Understanding the Project Management Office (PMO)</a:t>
            </a:r>
          </a:p>
          <a:p>
            <a:pPr algn="l">
              <a:lnSpc>
                <a:spcPts val="1680"/>
              </a:lnSpc>
              <a:spcBef>
                <a:spcPct val="0"/>
              </a:spcBef>
            </a:pPr>
            <a:r>
              <a:rPr lang="en-US" sz="1400" b="1" spc="-84">
                <a:solidFill>
                  <a:srgbClr val="303030"/>
                </a:solidFill>
                <a:latin typeface="Inter Bold"/>
                <a:ea typeface="Inter Bold"/>
                <a:cs typeface="Inter Bold"/>
                <a:sym typeface="Inter Bold"/>
              </a:rPr>
              <a:t>Team Leadership &amp; Stakeholder Communication</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Building high-performing project teams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Handling negotiation and conflict management</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Managing stakeholder expectations and engagement</a:t>
            </a:r>
          </a:p>
          <a:p>
            <a:pPr algn="l">
              <a:lnSpc>
                <a:spcPts val="1680"/>
              </a:lnSpc>
              <a:spcBef>
                <a:spcPct val="0"/>
              </a:spcBef>
            </a:pPr>
            <a:r>
              <a:rPr lang="en-US" sz="1400" b="1" spc="-84">
                <a:solidFill>
                  <a:srgbClr val="303030"/>
                </a:solidFill>
                <a:latin typeface="Inter Bold"/>
                <a:ea typeface="Inter Bold"/>
                <a:cs typeface="Inter Bold"/>
                <a:sym typeface="Inter Bold"/>
              </a:rPr>
              <a:t>Project Planning &amp; Execution</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Developing project proposals and charters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Creating work breakdown structures (WBS)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Managing project scope, resources, and budgeting</a:t>
            </a:r>
          </a:p>
          <a:p>
            <a:pPr algn="l">
              <a:lnSpc>
                <a:spcPts val="1680"/>
              </a:lnSpc>
              <a:spcBef>
                <a:spcPct val="0"/>
              </a:spcBef>
            </a:pPr>
            <a:r>
              <a:rPr lang="en-US" sz="1400" b="1" spc="-84">
                <a:solidFill>
                  <a:srgbClr val="303030"/>
                </a:solidFill>
                <a:latin typeface="Inter Bold"/>
                <a:ea typeface="Inter Bold"/>
                <a:cs typeface="Inter Bold"/>
                <a:sym typeface="Inter Bold"/>
              </a:rPr>
              <a:t>Risk &amp; Post-Mortem Analysis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Identifying risks and preparing contingency plans</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Monitoring project performance and earned value management</a:t>
            </a:r>
          </a:p>
          <a:p>
            <a:pPr marL="302261" lvl="1" indent="-151130" algn="l">
              <a:lnSpc>
                <a:spcPts val="1680"/>
              </a:lnSpc>
              <a:spcBef>
                <a:spcPct val="0"/>
              </a:spcBef>
              <a:buFont typeface="Arial"/>
              <a:buChar char="•"/>
            </a:pPr>
            <a:r>
              <a:rPr lang="en-US" sz="1400" b="1" spc="-84">
                <a:solidFill>
                  <a:srgbClr val="303030"/>
                </a:solidFill>
                <a:latin typeface="Inter Bold"/>
                <a:ea typeface="Inter Bold"/>
                <a:cs typeface="Inter Bold"/>
                <a:sym typeface="Inter Bold"/>
              </a:rPr>
              <a:t>Conducting post-mortem evaluations and closing projects</a:t>
            </a:r>
          </a:p>
          <a:p>
            <a:pPr algn="l">
              <a:lnSpc>
                <a:spcPts val="1919"/>
              </a:lnSpc>
              <a:spcBef>
                <a:spcPct val="0"/>
              </a:spcBef>
            </a:pPr>
            <a:endParaRPr lang="en-US" sz="1400" b="1" spc="-84">
              <a:solidFill>
                <a:srgbClr val="303030"/>
              </a:solidFill>
              <a:latin typeface="Inter Bold"/>
              <a:ea typeface="Inter Bold"/>
              <a:cs typeface="Inter Bold"/>
              <a:sym typeface="Inter Bold"/>
            </a:endParaRPr>
          </a:p>
          <a:p>
            <a:pPr algn="ctr">
              <a:lnSpc>
                <a:spcPts val="2879"/>
              </a:lnSpc>
              <a:spcBef>
                <a:spcPct val="0"/>
              </a:spcBef>
            </a:pPr>
            <a:endParaRPr lang="en-US" sz="1400" b="1" spc="-84">
              <a:solidFill>
                <a:srgbClr val="303030"/>
              </a:solidFill>
              <a:latin typeface="Inter Bold"/>
              <a:ea typeface="Inter Bold"/>
              <a:cs typeface="Inter Bold"/>
              <a:sym typeface="Inter Bold"/>
            </a:endParaRPr>
          </a:p>
          <a:p>
            <a:pPr algn="r">
              <a:lnSpc>
                <a:spcPts val="2879"/>
              </a:lnSpc>
              <a:spcBef>
                <a:spcPct val="0"/>
              </a:spcBef>
            </a:pPr>
            <a:endParaRPr lang="en-US" sz="1400" b="1" spc="-84">
              <a:solidFill>
                <a:srgbClr val="303030"/>
              </a:solidFill>
              <a:latin typeface="Inter Bold"/>
              <a:ea typeface="Inter Bold"/>
              <a:cs typeface="Inter Bold"/>
              <a:sym typeface="Inter Bold"/>
            </a:endParaRPr>
          </a:p>
          <a:p>
            <a:pPr algn="just">
              <a:lnSpc>
                <a:spcPts val="2879"/>
              </a:lnSpc>
              <a:spcBef>
                <a:spcPct val="0"/>
              </a:spcBef>
            </a:pPr>
            <a:endParaRPr lang="en-US" sz="1400" b="1" spc="-84">
              <a:solidFill>
                <a:srgbClr val="303030"/>
              </a:solidFill>
              <a:latin typeface="Inter Bold"/>
              <a:ea typeface="Inter Bold"/>
              <a:cs typeface="Inter Bold"/>
              <a:sym typeface="Inter Bold"/>
            </a:endParaRPr>
          </a:p>
        </p:txBody>
      </p:sp>
      <p:sp>
        <p:nvSpPr>
          <p:cNvPr id="3" name="Freeform 3"/>
          <p:cNvSpPr/>
          <p:nvPr/>
        </p:nvSpPr>
        <p:spPr>
          <a:xfrm>
            <a:off x="9678289" y="3988018"/>
            <a:ext cx="2793540" cy="2926080"/>
          </a:xfrm>
          <a:custGeom>
            <a:avLst/>
            <a:gdLst/>
            <a:ahLst/>
            <a:cxnLst/>
            <a:rect l="l" t="t" r="r" b="b"/>
            <a:pathLst>
              <a:path w="2793540" h="2926080">
                <a:moveTo>
                  <a:pt x="0" y="0"/>
                </a:moveTo>
                <a:lnTo>
                  <a:pt x="2793540" y="0"/>
                </a:lnTo>
                <a:lnTo>
                  <a:pt x="279354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Freeform 2"/>
          <p:cNvSpPr/>
          <p:nvPr/>
        </p:nvSpPr>
        <p:spPr>
          <a:xfrm>
            <a:off x="6000785" y="3858872"/>
            <a:ext cx="4035717" cy="3111171"/>
          </a:xfrm>
          <a:custGeom>
            <a:avLst/>
            <a:gdLst/>
            <a:ahLst/>
            <a:cxnLst/>
            <a:rect l="l" t="t" r="r" b="b"/>
            <a:pathLst>
              <a:path w="4035717" h="3111171">
                <a:moveTo>
                  <a:pt x="0" y="0"/>
                </a:moveTo>
                <a:lnTo>
                  <a:pt x="4035717" y="0"/>
                </a:lnTo>
                <a:lnTo>
                  <a:pt x="4035717" y="3111170"/>
                </a:lnTo>
                <a:lnTo>
                  <a:pt x="0" y="3111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484007" y="535201"/>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0719" y="3951417"/>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983379" y="535201"/>
            <a:ext cx="3795623" cy="2926080"/>
          </a:xfrm>
          <a:custGeom>
            <a:avLst/>
            <a:gdLst/>
            <a:ahLst/>
            <a:cxnLst/>
            <a:rect l="l" t="t" r="r" b="b"/>
            <a:pathLst>
              <a:path w="3795623" h="2926080">
                <a:moveTo>
                  <a:pt x="0" y="0"/>
                </a:moveTo>
                <a:lnTo>
                  <a:pt x="3795623" y="0"/>
                </a:lnTo>
                <a:lnTo>
                  <a:pt x="3795623" y="2926080"/>
                </a:lnTo>
                <a:lnTo>
                  <a:pt x="0" y="2926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787400" y="6065521"/>
            <a:ext cx="2245887" cy="518159"/>
          </a:xfrm>
          <a:prstGeom prst="rect">
            <a:avLst/>
          </a:prstGeom>
        </p:spPr>
        <p:txBody>
          <a:bodyPr wrap="square" lIns="0" tIns="0" rIns="0" bIns="0" rtlCol="0" anchor="t">
            <a:spAutoFit/>
          </a:bodyPr>
          <a:lstStyle/>
          <a:p>
            <a:pPr algn="ctr">
              <a:lnSpc>
                <a:spcPts val="3899"/>
              </a:lnSpc>
              <a:spcBef>
                <a:spcPct val="0"/>
              </a:spcBef>
            </a:pPr>
            <a:r>
              <a:rPr lang="en-US" sz="3899" dirty="0">
                <a:solidFill>
                  <a:srgbClr val="FF3873"/>
                </a:solidFill>
                <a:latin typeface="Nickainley"/>
                <a:ea typeface="Nickainley"/>
                <a:cs typeface="Nickainley"/>
                <a:sym typeface="Nickainley"/>
                <a:hlinkClick r:id="rId10" action="ppaction://hlinkfile"/>
              </a:rPr>
              <a:t>BI Data 2</a:t>
            </a:r>
            <a:endParaRPr lang="en-US" sz="3899" dirty="0">
              <a:solidFill>
                <a:srgbClr val="FF3873"/>
              </a:solidFill>
              <a:latin typeface="Nickainley"/>
              <a:ea typeface="Nickainley"/>
              <a:cs typeface="Nickainley"/>
              <a:sym typeface="Nickainley"/>
            </a:endParaRPr>
          </a:p>
        </p:txBody>
      </p:sp>
      <p:sp>
        <p:nvSpPr>
          <p:cNvPr id="7" name="TextBox 7"/>
          <p:cNvSpPr txBox="1"/>
          <p:nvPr/>
        </p:nvSpPr>
        <p:spPr>
          <a:xfrm>
            <a:off x="8710917" y="2632593"/>
            <a:ext cx="3072289" cy="436017"/>
          </a:xfrm>
          <a:prstGeom prst="rect">
            <a:avLst/>
          </a:prstGeom>
        </p:spPr>
        <p:txBody>
          <a:bodyPr wrap="square" lIns="0" tIns="0" rIns="0" bIns="0" rtlCol="0" anchor="t">
            <a:spAutoFit/>
          </a:bodyPr>
          <a:lstStyle/>
          <a:p>
            <a:pPr algn="ctr">
              <a:lnSpc>
                <a:spcPts val="3417"/>
              </a:lnSpc>
              <a:spcBef>
                <a:spcPct val="0"/>
              </a:spcBef>
            </a:pPr>
            <a:r>
              <a:rPr lang="en-US" sz="3417" dirty="0">
                <a:solidFill>
                  <a:srgbClr val="22928E"/>
                </a:solidFill>
                <a:latin typeface="Nickainley"/>
                <a:ea typeface="Nickainley"/>
                <a:cs typeface="Nickainley"/>
                <a:sym typeface="Nickainley"/>
                <a:hlinkClick r:id="rId11" action="ppaction://hlinkfile"/>
              </a:rPr>
              <a:t>Introduction to ETL</a:t>
            </a:r>
            <a:endParaRPr lang="en-US" sz="3417" dirty="0">
              <a:solidFill>
                <a:srgbClr val="22928E"/>
              </a:solidFill>
              <a:latin typeface="Nickainley"/>
              <a:ea typeface="Nickainley"/>
              <a:cs typeface="Nickainley"/>
              <a:sym typeface="Nickainley"/>
            </a:endParaRPr>
          </a:p>
        </p:txBody>
      </p:sp>
      <p:sp>
        <p:nvSpPr>
          <p:cNvPr id="8" name="TextBox 8"/>
          <p:cNvSpPr txBox="1"/>
          <p:nvPr/>
        </p:nvSpPr>
        <p:spPr>
          <a:xfrm>
            <a:off x="3042508" y="2642118"/>
            <a:ext cx="1257895" cy="518159"/>
          </a:xfrm>
          <a:prstGeom prst="rect">
            <a:avLst/>
          </a:prstGeom>
        </p:spPr>
        <p:txBody>
          <a:bodyPr lIns="0" tIns="0" rIns="0" bIns="0" rtlCol="0" anchor="t">
            <a:spAutoFit/>
          </a:bodyPr>
          <a:lstStyle/>
          <a:p>
            <a:pPr algn="ctr">
              <a:lnSpc>
                <a:spcPts val="3899"/>
              </a:lnSpc>
              <a:spcBef>
                <a:spcPct val="0"/>
              </a:spcBef>
            </a:pPr>
            <a:r>
              <a:rPr lang="en-US" sz="3899" dirty="0">
                <a:solidFill>
                  <a:srgbClr val="7B95F9"/>
                </a:solidFill>
                <a:latin typeface="Nickainley"/>
                <a:ea typeface="Nickainley"/>
                <a:cs typeface="Nickainley"/>
                <a:sym typeface="Nickainley"/>
                <a:hlinkClick r:id="rId12" action="ppaction://hlinkfile"/>
              </a:rPr>
              <a:t>Python</a:t>
            </a:r>
            <a:endParaRPr lang="en-US" sz="3899" dirty="0">
              <a:solidFill>
                <a:srgbClr val="7B95F9"/>
              </a:solidFill>
              <a:latin typeface="Nickainley"/>
              <a:ea typeface="Nickainley"/>
              <a:cs typeface="Nickainley"/>
              <a:sym typeface="Nickainley"/>
            </a:endParaRPr>
          </a:p>
        </p:txBody>
      </p:sp>
      <p:sp>
        <p:nvSpPr>
          <p:cNvPr id="9" name="TextBox 9"/>
          <p:cNvSpPr txBox="1"/>
          <p:nvPr/>
        </p:nvSpPr>
        <p:spPr>
          <a:xfrm>
            <a:off x="7326369" y="5481132"/>
            <a:ext cx="1384548" cy="506094"/>
          </a:xfrm>
          <a:prstGeom prst="rect">
            <a:avLst/>
          </a:prstGeom>
        </p:spPr>
        <p:txBody>
          <a:bodyPr lIns="0" tIns="0" rIns="0" bIns="0" rtlCol="0" anchor="t">
            <a:spAutoFit/>
          </a:bodyPr>
          <a:lstStyle/>
          <a:p>
            <a:pPr algn="ctr">
              <a:lnSpc>
                <a:spcPts val="3799"/>
              </a:lnSpc>
              <a:spcBef>
                <a:spcPct val="0"/>
              </a:spcBef>
            </a:pPr>
            <a:r>
              <a:rPr lang="en-US" sz="3799" dirty="0">
                <a:solidFill>
                  <a:srgbClr val="A40905"/>
                </a:solidFill>
                <a:latin typeface="Nickainley"/>
                <a:ea typeface="Nickainley"/>
                <a:cs typeface="Nickainley"/>
                <a:sym typeface="Nickainley"/>
                <a:hlinkClick r:id="rId13" action="ppaction://hlinkfile"/>
              </a:rPr>
              <a:t>Project </a:t>
            </a:r>
            <a:endParaRPr lang="en-US" sz="3799" dirty="0">
              <a:solidFill>
                <a:srgbClr val="A40905"/>
              </a:solidFill>
              <a:latin typeface="Nickainley"/>
              <a:ea typeface="Nickainley"/>
              <a:cs typeface="Nickainley"/>
              <a:sym typeface="Nickainley"/>
            </a:endParaRPr>
          </a:p>
        </p:txBody>
      </p:sp>
      <p:sp>
        <p:nvSpPr>
          <p:cNvPr id="10" name="TextBox 10"/>
          <p:cNvSpPr txBox="1"/>
          <p:nvPr/>
        </p:nvSpPr>
        <p:spPr>
          <a:xfrm>
            <a:off x="6894991" y="6065521"/>
            <a:ext cx="2247305" cy="518159"/>
          </a:xfrm>
          <a:prstGeom prst="rect">
            <a:avLst/>
          </a:prstGeom>
        </p:spPr>
        <p:txBody>
          <a:bodyPr lIns="0" tIns="0" rIns="0" bIns="0" rtlCol="0" anchor="t">
            <a:spAutoFit/>
          </a:bodyPr>
          <a:lstStyle/>
          <a:p>
            <a:pPr algn="ctr">
              <a:lnSpc>
                <a:spcPts val="3899"/>
              </a:lnSpc>
              <a:spcBef>
                <a:spcPct val="0"/>
              </a:spcBef>
            </a:pPr>
            <a:r>
              <a:rPr lang="en-US" sz="3899" dirty="0">
                <a:solidFill>
                  <a:srgbClr val="A40905"/>
                </a:solidFill>
                <a:latin typeface="Nickainley"/>
                <a:ea typeface="Nickainley"/>
                <a:cs typeface="Nickainley"/>
                <a:sym typeface="Nickainley"/>
                <a:hlinkClick r:id="rId13" action="ppaction://hlinkfile"/>
              </a:rPr>
              <a:t>Management</a:t>
            </a:r>
            <a:endParaRPr lang="en-US" sz="3899" dirty="0">
              <a:solidFill>
                <a:srgbClr val="A40905"/>
              </a:solidFill>
              <a:latin typeface="Nickainley"/>
              <a:ea typeface="Nickainley"/>
              <a:cs typeface="Nickainley"/>
              <a:sym typeface="Nickainle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TextBox 2"/>
          <p:cNvSpPr txBox="1"/>
          <p:nvPr/>
        </p:nvSpPr>
        <p:spPr>
          <a:xfrm>
            <a:off x="506111" y="74930"/>
            <a:ext cx="11773519" cy="656590"/>
          </a:xfrm>
          <a:prstGeom prst="rect">
            <a:avLst/>
          </a:prstGeom>
        </p:spPr>
        <p:txBody>
          <a:bodyPr lIns="0" tIns="0" rIns="0" bIns="0" rtlCol="0" anchor="t">
            <a:spAutoFit/>
          </a:bodyPr>
          <a:lstStyle/>
          <a:p>
            <a:pPr algn="ctr">
              <a:lnSpc>
                <a:spcPts val="3199"/>
              </a:lnSpc>
            </a:pPr>
            <a:r>
              <a:rPr lang="en-US" sz="3199">
                <a:solidFill>
                  <a:srgbClr val="FADBF2"/>
                </a:solidFill>
                <a:latin typeface="Nickainley"/>
                <a:ea typeface="Nickainley"/>
                <a:cs typeface="Nickainley"/>
                <a:sym typeface="Nickainley"/>
              </a:rPr>
              <a:t>Semester One Course Work</a:t>
            </a:r>
          </a:p>
          <a:p>
            <a:pPr algn="ctr">
              <a:lnSpc>
                <a:spcPts val="2000"/>
              </a:lnSpc>
            </a:pPr>
            <a:endParaRPr lang="en-US" sz="3199">
              <a:solidFill>
                <a:srgbClr val="FADBF2"/>
              </a:solidFill>
              <a:latin typeface="Nickainley"/>
              <a:ea typeface="Nickainley"/>
              <a:cs typeface="Nickainley"/>
              <a:sym typeface="Nickainley"/>
            </a:endParaRPr>
          </a:p>
        </p:txBody>
      </p:sp>
      <p:sp>
        <p:nvSpPr>
          <p:cNvPr id="3" name="TextBox 3"/>
          <p:cNvSpPr txBox="1"/>
          <p:nvPr/>
        </p:nvSpPr>
        <p:spPr>
          <a:xfrm>
            <a:off x="188920" y="565058"/>
            <a:ext cx="12559758" cy="7317265"/>
          </a:xfrm>
          <a:prstGeom prst="rect">
            <a:avLst/>
          </a:prstGeom>
        </p:spPr>
        <p:txBody>
          <a:bodyPr lIns="0" tIns="0" rIns="0" bIns="0" rtlCol="0" anchor="t">
            <a:spAutoFit/>
          </a:bodyPr>
          <a:lstStyle/>
          <a:p>
            <a:pPr algn="l">
              <a:lnSpc>
                <a:spcPts val="2070"/>
              </a:lnSpc>
            </a:pPr>
            <a:r>
              <a:rPr lang="en-US" sz="1479" b="1">
                <a:solidFill>
                  <a:srgbClr val="FADBF2"/>
                </a:solidFill>
                <a:latin typeface="Inter Bold"/>
                <a:ea typeface="Inter Bold"/>
                <a:cs typeface="Inter Bold"/>
                <a:sym typeface="Inter Bold"/>
              </a:rPr>
              <a:t>Data Security and Privacy</a:t>
            </a:r>
          </a:p>
          <a:p>
            <a:pPr algn="l">
              <a:lnSpc>
                <a:spcPts val="2070"/>
              </a:lnSpc>
            </a:pPr>
            <a:r>
              <a:rPr lang="en-US" sz="1479" b="1">
                <a:solidFill>
                  <a:srgbClr val="F6F6E9"/>
                </a:solidFill>
                <a:latin typeface="Inter Bold"/>
                <a:ea typeface="Inter Bold"/>
                <a:cs typeface="Inter Bold"/>
                <a:sym typeface="Inter Bold"/>
              </a:rPr>
              <a:t>Explored the significance of protecting sensitive data and maintaining privacy in digital environments. This course covered key concepts of data security, including encryption techniques, access control mechanisms, and compliance with regulations such as GDPR, CCPA, and HIPAA. Learned to classify and secure Personally Identifiable Information (PII), implement Microsoft SQL Server database security, and recognized social hacking attempts. Developed strategies to mitigate phishing attacks, manage network vulnerabilities, and respond effectively to security incidents and data breaches. Additionally, examined emerging trends such as privacy by design, AI-driven security, and employee security training to stay ahead in the evolving cybersecurity landscape.</a:t>
            </a:r>
          </a:p>
          <a:p>
            <a:pPr algn="l">
              <a:lnSpc>
                <a:spcPts val="2070"/>
              </a:lnSpc>
            </a:pPr>
            <a:endParaRPr lang="en-US" sz="1479" b="1">
              <a:solidFill>
                <a:srgbClr val="F6F6E9"/>
              </a:solidFill>
              <a:latin typeface="Inter Bold"/>
              <a:ea typeface="Inter Bold"/>
              <a:cs typeface="Inter Bold"/>
              <a:sym typeface="Inter Bold"/>
            </a:endParaRPr>
          </a:p>
          <a:p>
            <a:pPr algn="l">
              <a:lnSpc>
                <a:spcPts val="2070"/>
              </a:lnSpc>
            </a:pPr>
            <a:r>
              <a:rPr lang="en-US" sz="1479" b="1">
                <a:solidFill>
                  <a:srgbClr val="FADBF2"/>
                </a:solidFill>
                <a:latin typeface="Inter Bold"/>
                <a:ea typeface="Inter Bold"/>
                <a:cs typeface="Inter Bold"/>
                <a:sym typeface="Inter Bold"/>
              </a:rPr>
              <a:t>Machine Learning</a:t>
            </a:r>
          </a:p>
          <a:p>
            <a:pPr algn="l">
              <a:lnSpc>
                <a:spcPts val="2070"/>
              </a:lnSpc>
            </a:pPr>
            <a:r>
              <a:rPr lang="en-US" sz="1479" b="1">
                <a:solidFill>
                  <a:srgbClr val="F6F6E9"/>
                </a:solidFill>
                <a:latin typeface="Inter Bold"/>
                <a:ea typeface="Inter Bold"/>
                <a:cs typeface="Inter Bold"/>
                <a:sym typeface="Inter Bold"/>
              </a:rPr>
              <a:t>Gaied  hands-on experience with machine learning algorithms, exploring supervised, unsupervised, and reinforcement learning techniques. This course covers the key steps in the ML process, emphasizing the importance of data in training models. Utilized Python and relevant libraries to develop predictive models and interpret results. Investigated the broader impact of Artificial Intelligence (AI), emerging trends in ML, and cutting-edge AI/ML tools. Through practical applications, refined skills in data analysis, model evaluation, and AI-driven decision-making.</a:t>
            </a:r>
          </a:p>
          <a:p>
            <a:pPr algn="l">
              <a:lnSpc>
                <a:spcPts val="2070"/>
              </a:lnSpc>
            </a:pPr>
            <a:endParaRPr lang="en-US" sz="1479" b="1">
              <a:solidFill>
                <a:srgbClr val="F6F6E9"/>
              </a:solidFill>
              <a:latin typeface="Inter Bold"/>
              <a:ea typeface="Inter Bold"/>
              <a:cs typeface="Inter Bold"/>
              <a:sym typeface="Inter Bold"/>
            </a:endParaRPr>
          </a:p>
          <a:p>
            <a:pPr algn="l">
              <a:lnSpc>
                <a:spcPts val="2070"/>
              </a:lnSpc>
            </a:pPr>
            <a:r>
              <a:rPr lang="en-US" sz="1479" b="1">
                <a:solidFill>
                  <a:srgbClr val="FADBF2"/>
                </a:solidFill>
                <a:latin typeface="Inter Bold"/>
                <a:ea typeface="Inter Bold"/>
                <a:cs typeface="Inter Bold"/>
                <a:sym typeface="Inter Bold"/>
              </a:rPr>
              <a:t>BI Data 3</a:t>
            </a:r>
          </a:p>
          <a:p>
            <a:pPr algn="l">
              <a:lnSpc>
                <a:spcPts val="2070"/>
              </a:lnSpc>
            </a:pPr>
            <a:r>
              <a:rPr lang="en-US" sz="1479" b="1">
                <a:solidFill>
                  <a:srgbClr val="F6F6E9"/>
                </a:solidFill>
                <a:latin typeface="Inter Bold"/>
                <a:ea typeface="Inter Bold"/>
                <a:cs typeface="Inter Bold"/>
                <a:sym typeface="Inter Bold"/>
              </a:rPr>
              <a:t>Advanced my expertise in Power BI, mastering fundamentals, navigation, and data visualization techniques. This course covered data modeling, transformation, and optimization, enabling me to create insightful reports and dashboards. Explored collaboration strategies and real-world applications, integrating business intelligence tools to drive data-driven decision-making.</a:t>
            </a:r>
          </a:p>
          <a:p>
            <a:pPr algn="l">
              <a:lnSpc>
                <a:spcPts val="2070"/>
              </a:lnSpc>
            </a:pPr>
            <a:endParaRPr lang="en-US" sz="1479" b="1">
              <a:solidFill>
                <a:srgbClr val="F6F6E9"/>
              </a:solidFill>
              <a:latin typeface="Inter Bold"/>
              <a:ea typeface="Inter Bold"/>
              <a:cs typeface="Inter Bold"/>
              <a:sym typeface="Inter Bold"/>
            </a:endParaRPr>
          </a:p>
          <a:p>
            <a:pPr algn="l">
              <a:lnSpc>
                <a:spcPts val="2070"/>
              </a:lnSpc>
            </a:pPr>
            <a:r>
              <a:rPr lang="en-US" sz="1479" b="1">
                <a:solidFill>
                  <a:srgbClr val="FADBF2"/>
                </a:solidFill>
                <a:latin typeface="Inter Bold"/>
                <a:ea typeface="Inter Bold"/>
                <a:cs typeface="Inter Bold"/>
                <a:sym typeface="Inter Bold"/>
              </a:rPr>
              <a:t>Data Analytics Capstone</a:t>
            </a:r>
          </a:p>
          <a:p>
            <a:pPr algn="l">
              <a:lnSpc>
                <a:spcPts val="2070"/>
              </a:lnSpc>
            </a:pPr>
            <a:r>
              <a:rPr lang="en-US" sz="1479" b="1">
                <a:solidFill>
                  <a:srgbClr val="F6F6E9"/>
                </a:solidFill>
                <a:latin typeface="Inter Bold"/>
                <a:ea typeface="Inter Bold"/>
                <a:cs typeface="Inter Bold"/>
                <a:sym typeface="Inter Bold"/>
              </a:rPr>
              <a:t>Applied my data analytics skills in a comprehensive capstone project, demonstrating proficiency in data querying, extraction, transformation, and loading (ETL). Developed reports and visuals to communicate insights effectively with stakeholders. Built a professional portfolio, prepared for data analytics employment, and engaged in the job search process. Emphasizing business professionalism in IT, this course ensures readiness for real-world analytics roles.</a:t>
            </a:r>
          </a:p>
          <a:p>
            <a:pPr algn="l">
              <a:lnSpc>
                <a:spcPts val="2142"/>
              </a:lnSpc>
            </a:pPr>
            <a:endParaRPr lang="en-US" sz="1479" b="1">
              <a:solidFill>
                <a:srgbClr val="F6F6E9"/>
              </a:solidFill>
              <a:latin typeface="Inter Bold"/>
              <a:ea typeface="Inter Bold"/>
              <a:cs typeface="Inter Bold"/>
              <a:sym typeface="Inter Bold"/>
            </a:endParaRPr>
          </a:p>
          <a:p>
            <a:pPr algn="l">
              <a:lnSpc>
                <a:spcPts val="1999"/>
              </a:lnSpc>
              <a:spcBef>
                <a:spcPct val="0"/>
              </a:spcBef>
            </a:pPr>
            <a:endParaRPr lang="en-US" sz="1479" b="1">
              <a:solidFill>
                <a:srgbClr val="F6F6E9"/>
              </a:solidFill>
              <a:latin typeface="Inter Bold"/>
              <a:ea typeface="Inter Bold"/>
              <a:cs typeface="Inter Bold"/>
              <a:sym typeface="Inter Bold"/>
            </a:endParaRPr>
          </a:p>
          <a:p>
            <a:pPr algn="l">
              <a:lnSpc>
                <a:spcPts val="1999"/>
              </a:lnSpc>
              <a:spcBef>
                <a:spcPct val="0"/>
              </a:spcBef>
            </a:pPr>
            <a:endParaRPr lang="en-US" sz="1479" b="1">
              <a:solidFill>
                <a:srgbClr val="F6F6E9"/>
              </a:solidFill>
              <a:latin typeface="Inter Bold"/>
              <a:ea typeface="Inter Bold"/>
              <a:cs typeface="Inter Bold"/>
              <a:sym typeface="Inte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36158"/>
            <a:ext cx="12392719" cy="8963025"/>
          </a:xfrm>
          <a:prstGeom prst="rect">
            <a:avLst/>
          </a:prstGeom>
        </p:spPr>
        <p:txBody>
          <a:bodyPr lIns="0" tIns="0" rIns="0" bIns="0" rtlCol="0" anchor="t">
            <a:spAutoFit/>
          </a:bodyPr>
          <a:lstStyle/>
          <a:p>
            <a:pPr algn="ctr">
              <a:lnSpc>
                <a:spcPts val="3017"/>
              </a:lnSpc>
              <a:spcBef>
                <a:spcPct val="0"/>
              </a:spcBef>
            </a:pPr>
            <a:r>
              <a:rPr lang="en-US" sz="2514" spc="-150">
                <a:solidFill>
                  <a:srgbClr val="DC661F"/>
                </a:solidFill>
                <a:latin typeface="TAN Headline"/>
                <a:ea typeface="TAN Headline"/>
                <a:cs typeface="TAN Headline"/>
                <a:sym typeface="TAN Headline"/>
              </a:rPr>
              <a:t>Data Security and Privacy</a:t>
            </a:r>
          </a:p>
          <a:p>
            <a:pPr algn="l">
              <a:lnSpc>
                <a:spcPts val="1739"/>
              </a:lnSpc>
              <a:spcBef>
                <a:spcPct val="0"/>
              </a:spcBef>
            </a:pPr>
            <a:r>
              <a:rPr lang="en-US" sz="1449" b="1" spc="-86">
                <a:solidFill>
                  <a:srgbClr val="E10B78"/>
                </a:solidFill>
                <a:latin typeface="Inter Bold"/>
                <a:ea typeface="Inter Bold"/>
                <a:cs typeface="Inter Bold"/>
                <a:sym typeface="Inter Bold"/>
              </a:rPr>
              <a:t>Overview</a:t>
            </a:r>
          </a:p>
          <a:p>
            <a:pPr algn="l">
              <a:lnSpc>
                <a:spcPts val="1739"/>
              </a:lnSpc>
              <a:spcBef>
                <a:spcPct val="0"/>
              </a:spcBef>
            </a:pPr>
            <a:r>
              <a:rPr lang="en-US" sz="1449" b="1" spc="-86">
                <a:solidFill>
                  <a:srgbClr val="303030"/>
                </a:solidFill>
                <a:latin typeface="Inter Bold"/>
                <a:ea typeface="Inter Bold"/>
                <a:cs typeface="Inter Bold"/>
                <a:sym typeface="Inter Bold"/>
              </a:rPr>
              <a:t>This course explores the principles of data security and privacy, focusing on protecting sensitive information, regulatory compliance, and secure data management. Students will gain hands-on experience with data classification, encryption techniques, SQL Server security, and network protection strategies while analyzing real-world security scenarios.</a:t>
            </a:r>
          </a:p>
          <a:p>
            <a:pPr algn="l">
              <a:lnSpc>
                <a:spcPts val="1739"/>
              </a:lnSpc>
              <a:spcBef>
                <a:spcPct val="0"/>
              </a:spcBef>
            </a:pPr>
            <a:endParaRPr lang="en-US" sz="1449" b="1" spc="-86">
              <a:solidFill>
                <a:srgbClr val="303030"/>
              </a:solidFill>
              <a:latin typeface="Inter Bold"/>
              <a:ea typeface="Inter Bold"/>
              <a:cs typeface="Inter Bold"/>
              <a:sym typeface="Inter Bold"/>
            </a:endParaRPr>
          </a:p>
          <a:p>
            <a:pPr algn="l">
              <a:lnSpc>
                <a:spcPts val="1739"/>
              </a:lnSpc>
              <a:spcBef>
                <a:spcPct val="0"/>
              </a:spcBef>
            </a:pPr>
            <a:r>
              <a:rPr lang="en-US" sz="1449" b="1" spc="-86">
                <a:solidFill>
                  <a:srgbClr val="E10B78"/>
                </a:solidFill>
                <a:latin typeface="Inter Bold"/>
                <a:ea typeface="Inter Bold"/>
                <a:cs typeface="Inter Bold"/>
                <a:sym typeface="Inter Bold"/>
              </a:rPr>
              <a:t>Key Skills &amp; Knowledge Gained:</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Defining and classifying sensitive data and Personally Identifiable Information (PII)</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Understanding GDPR, CCPA, and HIPAA compliance requirements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Implementing SQL Server security measures, including access control and encryption</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Recognizing social engineering and phishing attacks and developing prevention strategies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Managing network vulnerabilities, password security, and firewall configurations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Responding to security incidents and data breaches with structured response plans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Exploring emerging trends such as AI-driven security and privacy by design</a:t>
            </a:r>
          </a:p>
          <a:p>
            <a:pPr marL="313054" lvl="1" indent="-156527" algn="l">
              <a:lnSpc>
                <a:spcPts val="1739"/>
              </a:lnSpc>
              <a:spcBef>
                <a:spcPct val="0"/>
              </a:spcBef>
              <a:buFont typeface="Arial"/>
              <a:buChar char="•"/>
            </a:pPr>
            <a:endParaRPr lang="en-US" sz="1449" b="1" spc="-86">
              <a:solidFill>
                <a:srgbClr val="303030"/>
              </a:solidFill>
              <a:latin typeface="Inter Bold"/>
              <a:ea typeface="Inter Bold"/>
              <a:cs typeface="Inter Bold"/>
              <a:sym typeface="Inter Bold"/>
            </a:endParaRPr>
          </a:p>
          <a:p>
            <a:pPr algn="l">
              <a:lnSpc>
                <a:spcPts val="1739"/>
              </a:lnSpc>
              <a:spcBef>
                <a:spcPct val="0"/>
              </a:spcBef>
            </a:pPr>
            <a:r>
              <a:rPr lang="en-US" sz="1449" b="1" spc="-86">
                <a:solidFill>
                  <a:srgbClr val="E10B78"/>
                </a:solidFill>
                <a:latin typeface="Inter Bold"/>
                <a:ea typeface="Inter Bold"/>
                <a:cs typeface="Inter Bold"/>
                <a:sym typeface="Inter Bold"/>
              </a:rPr>
              <a:t>Content Covered:</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Key terminology and concepts in data security</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Government regulations: GDPR, CCPA, HIPAA compliance principles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Techniques for securing PII and sensitive data</a:t>
            </a:r>
          </a:p>
          <a:p>
            <a:pPr algn="l">
              <a:lnSpc>
                <a:spcPts val="1739"/>
              </a:lnSpc>
              <a:spcBef>
                <a:spcPct val="0"/>
              </a:spcBef>
            </a:pPr>
            <a:r>
              <a:rPr lang="en-US" sz="1449" b="1" spc="-86">
                <a:solidFill>
                  <a:srgbClr val="303030"/>
                </a:solidFill>
                <a:latin typeface="Inter Bold"/>
                <a:ea typeface="Inter Bold"/>
                <a:cs typeface="Inter Bold"/>
                <a:sym typeface="Inter Bold"/>
              </a:rPr>
              <a:t>Database &amp; Network Security</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SQL Server security: Access control, permissions, encryption</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Identifying network vulnerabilities and managing TCP/IP ports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Best practices for password management and authentication</a:t>
            </a:r>
          </a:p>
          <a:p>
            <a:pPr algn="l">
              <a:lnSpc>
                <a:spcPts val="1739"/>
              </a:lnSpc>
              <a:spcBef>
                <a:spcPct val="0"/>
              </a:spcBef>
            </a:pPr>
            <a:r>
              <a:rPr lang="en-US" sz="1449" b="1" spc="-86">
                <a:solidFill>
                  <a:srgbClr val="303030"/>
                </a:solidFill>
                <a:latin typeface="Inter Bold"/>
                <a:ea typeface="Inter Bold"/>
                <a:cs typeface="Inter Bold"/>
                <a:sym typeface="Inter Bold"/>
              </a:rPr>
              <a:t>Cyber Threats &amp; Incident Response</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Recognizing phishing and social engineering techniques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Developing strategies to mitigate cyber attacks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Steps for handling security breaches and incident response</a:t>
            </a:r>
          </a:p>
          <a:p>
            <a:pPr algn="l">
              <a:lnSpc>
                <a:spcPts val="1739"/>
              </a:lnSpc>
              <a:spcBef>
                <a:spcPct val="0"/>
              </a:spcBef>
            </a:pPr>
            <a:r>
              <a:rPr lang="en-US" sz="1449" b="1" spc="-86">
                <a:solidFill>
                  <a:srgbClr val="303030"/>
                </a:solidFill>
                <a:latin typeface="Inter Bold"/>
                <a:ea typeface="Inter Bold"/>
                <a:cs typeface="Inter Bold"/>
                <a:sym typeface="Inter Bold"/>
              </a:rPr>
              <a:t>Emerging Trends in Data Security</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AI and machine learning applications in cybersecurity</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Privacy by design and proactive security measures</a:t>
            </a:r>
          </a:p>
          <a:p>
            <a:pPr marL="313054" lvl="1" indent="-156527" algn="l">
              <a:lnSpc>
                <a:spcPts val="1739"/>
              </a:lnSpc>
              <a:spcBef>
                <a:spcPct val="0"/>
              </a:spcBef>
              <a:buFont typeface="Arial"/>
              <a:buChar char="•"/>
            </a:pPr>
            <a:r>
              <a:rPr lang="en-US" sz="1449" b="1" spc="-86">
                <a:solidFill>
                  <a:srgbClr val="303030"/>
                </a:solidFill>
                <a:latin typeface="Inter Bold"/>
                <a:ea typeface="Inter Bold"/>
                <a:cs typeface="Inter Bold"/>
                <a:sym typeface="Inter Bold"/>
              </a:rPr>
              <a:t>Importance of employee security training</a:t>
            </a:r>
          </a:p>
          <a:p>
            <a:pPr algn="l">
              <a:lnSpc>
                <a:spcPts val="1885"/>
              </a:lnSpc>
            </a:pPr>
            <a:endParaRPr lang="en-US" sz="1449" b="1" spc="-86">
              <a:solidFill>
                <a:srgbClr val="303030"/>
              </a:solidFill>
              <a:latin typeface="Inter Bold"/>
              <a:ea typeface="Inter Bold"/>
              <a:cs typeface="Inter Bold"/>
              <a:sym typeface="Inter Bold"/>
            </a:endParaRPr>
          </a:p>
          <a:p>
            <a:pPr algn="l">
              <a:lnSpc>
                <a:spcPts val="1885"/>
              </a:lnSpc>
            </a:pPr>
            <a:endParaRPr lang="en-US" sz="1449" b="1" spc="-86">
              <a:solidFill>
                <a:srgbClr val="303030"/>
              </a:solidFill>
              <a:latin typeface="Inter Bold"/>
              <a:ea typeface="Inter Bold"/>
              <a:cs typeface="Inter Bold"/>
              <a:sym typeface="Inter Bold"/>
            </a:endParaRPr>
          </a:p>
          <a:p>
            <a:pPr algn="ctr">
              <a:lnSpc>
                <a:spcPts val="3017"/>
              </a:lnSpc>
              <a:spcBef>
                <a:spcPct val="0"/>
              </a:spcBef>
            </a:pPr>
            <a:endParaRPr lang="en-US" sz="1449" b="1" spc="-86">
              <a:solidFill>
                <a:srgbClr val="303030"/>
              </a:solidFill>
              <a:latin typeface="Inter Bold"/>
              <a:ea typeface="Inter Bold"/>
              <a:cs typeface="Inter Bold"/>
              <a:sym typeface="Inter Bold"/>
            </a:endParaRPr>
          </a:p>
          <a:p>
            <a:pPr algn="ctr">
              <a:lnSpc>
                <a:spcPts val="3017"/>
              </a:lnSpc>
              <a:spcBef>
                <a:spcPct val="0"/>
              </a:spcBef>
            </a:pPr>
            <a:endParaRPr lang="en-US" sz="1449" b="1" spc="-86">
              <a:solidFill>
                <a:srgbClr val="303030"/>
              </a:solidFill>
              <a:latin typeface="Inter Bold"/>
              <a:ea typeface="Inter Bold"/>
              <a:cs typeface="Inter Bold"/>
              <a:sym typeface="Inter Bold"/>
            </a:endParaRPr>
          </a:p>
          <a:p>
            <a:pPr algn="r">
              <a:lnSpc>
                <a:spcPts val="3017"/>
              </a:lnSpc>
              <a:spcBef>
                <a:spcPct val="0"/>
              </a:spcBef>
            </a:pPr>
            <a:endParaRPr lang="en-US" sz="1449" b="1" spc="-86">
              <a:solidFill>
                <a:srgbClr val="303030"/>
              </a:solidFill>
              <a:latin typeface="Inter Bold"/>
              <a:ea typeface="Inter Bold"/>
              <a:cs typeface="Inter Bold"/>
              <a:sym typeface="Inter Bold"/>
            </a:endParaRPr>
          </a:p>
          <a:p>
            <a:pPr algn="just">
              <a:lnSpc>
                <a:spcPts val="3017"/>
              </a:lnSpc>
              <a:spcBef>
                <a:spcPct val="0"/>
              </a:spcBef>
            </a:pPr>
            <a:endParaRPr lang="en-US" sz="1449" b="1" spc="-86">
              <a:solidFill>
                <a:srgbClr val="303030"/>
              </a:solidFill>
              <a:latin typeface="Inter Bold"/>
              <a:ea typeface="Inter Bold"/>
              <a:cs typeface="Inter Bold"/>
              <a:sym typeface="Inter Bold"/>
            </a:endParaRPr>
          </a:p>
        </p:txBody>
      </p:sp>
      <p:sp>
        <p:nvSpPr>
          <p:cNvPr id="3" name="Freeform 3"/>
          <p:cNvSpPr/>
          <p:nvPr/>
        </p:nvSpPr>
        <p:spPr>
          <a:xfrm>
            <a:off x="10191948" y="4873345"/>
            <a:ext cx="2087682" cy="2087682"/>
          </a:xfrm>
          <a:custGeom>
            <a:avLst/>
            <a:gdLst/>
            <a:ahLst/>
            <a:cxnLst/>
            <a:rect l="l" t="t" r="r" b="b"/>
            <a:pathLst>
              <a:path w="2087682" h="2087682">
                <a:moveTo>
                  <a:pt x="0" y="0"/>
                </a:moveTo>
                <a:lnTo>
                  <a:pt x="2087682" y="0"/>
                </a:lnTo>
                <a:lnTo>
                  <a:pt x="2087682" y="2087682"/>
                </a:lnTo>
                <a:lnTo>
                  <a:pt x="0" y="2087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458556"/>
            <a:ext cx="11829253" cy="7305675"/>
          </a:xfrm>
          <a:prstGeom prst="rect">
            <a:avLst/>
          </a:prstGeom>
        </p:spPr>
        <p:txBody>
          <a:bodyPr lIns="0" tIns="0" rIns="0" bIns="0" rtlCol="0" anchor="t">
            <a:spAutoFit/>
          </a:bodyPr>
          <a:lstStyle/>
          <a:p>
            <a:pPr algn="ctr">
              <a:lnSpc>
                <a:spcPts val="2999"/>
              </a:lnSpc>
            </a:pPr>
            <a:r>
              <a:rPr lang="en-US" sz="2499" b="1" spc="-149">
                <a:solidFill>
                  <a:srgbClr val="DC661F"/>
                </a:solidFill>
                <a:latin typeface="Inter Bold"/>
                <a:ea typeface="Inter Bold"/>
                <a:cs typeface="Inter Bold"/>
                <a:sym typeface="Inter Bold"/>
              </a:rPr>
              <a:t>Machine Learning</a:t>
            </a:r>
          </a:p>
          <a:p>
            <a:pPr algn="l">
              <a:lnSpc>
                <a:spcPts val="1800"/>
              </a:lnSpc>
              <a:spcBef>
                <a:spcPct val="0"/>
              </a:spcBef>
            </a:pPr>
            <a:r>
              <a:rPr lang="en-US" sz="1500" b="1" spc="-89">
                <a:solidFill>
                  <a:srgbClr val="E10B78"/>
                </a:solidFill>
                <a:latin typeface="Inter Bold"/>
                <a:ea typeface="Inter Bold"/>
                <a:cs typeface="Inter Bold"/>
                <a:sym typeface="Inter Bold"/>
              </a:rPr>
              <a:t>Overview</a:t>
            </a:r>
          </a:p>
          <a:p>
            <a:pPr algn="l">
              <a:lnSpc>
                <a:spcPts val="1800"/>
              </a:lnSpc>
            </a:pPr>
            <a:r>
              <a:rPr lang="en-US" sz="1500" b="1" spc="-89">
                <a:solidFill>
                  <a:srgbClr val="303030"/>
                </a:solidFill>
                <a:latin typeface="Inter Bold"/>
                <a:ea typeface="Inter Bold"/>
                <a:cs typeface="Inter Bold"/>
                <a:sym typeface="Inter Bold"/>
              </a:rPr>
              <a:t>This course introduces students to machine learning (ML) concepts, focusing on data-driven predictions, algorithm development, and AI applications. Students will gain hands-on experience with Python-based ML tools, exploring supervised, unsupervised, and reinforcement learning techniques while interpreting model results.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Key Skills &amp; Knowledge Gained: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Understanding ML fundamentals and emerging trends in AI</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Implementing supervised, unsupervised, and reinforcement learning models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Utilizing Python and ML libraries for algorithm development</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Executing data preprocessing, feature engineering, and model evaluation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Interpreting prediction results and optimizing ML models</a:t>
            </a:r>
          </a:p>
          <a:p>
            <a:pPr marL="323850" lvl="1" indent="-161925" algn="l">
              <a:lnSpc>
                <a:spcPts val="1800"/>
              </a:lnSpc>
              <a:buFont typeface="Arial"/>
              <a:buChar char="•"/>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Content Covered: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Overview of AI and ML trends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Key steps in the ML process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Types of ML: Supervised, Unsupervised, Reinforcement Learning</a:t>
            </a:r>
          </a:p>
          <a:p>
            <a:pPr algn="l">
              <a:lnSpc>
                <a:spcPts val="1800"/>
              </a:lnSpc>
            </a:pPr>
            <a:r>
              <a:rPr lang="en-US" sz="1500" b="1" spc="-89">
                <a:solidFill>
                  <a:srgbClr val="303030"/>
                </a:solidFill>
                <a:latin typeface="Inter Bold"/>
                <a:ea typeface="Inter Bold"/>
                <a:cs typeface="Inter Bold"/>
                <a:sym typeface="Inter Bold"/>
              </a:rPr>
              <a:t>Data Processing &amp; Model Development</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Importance of data in ML and preprocessing techniques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Implementing ML algorithms using Python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Utilizing cutting-edge AI/ML tools for model training</a:t>
            </a:r>
          </a:p>
          <a:p>
            <a:pPr algn="l">
              <a:lnSpc>
                <a:spcPts val="1800"/>
              </a:lnSpc>
            </a:pPr>
            <a:r>
              <a:rPr lang="en-US" sz="1500" b="1" spc="-89">
                <a:solidFill>
                  <a:srgbClr val="303030"/>
                </a:solidFill>
                <a:latin typeface="Inter Bold"/>
                <a:ea typeface="Inter Bold"/>
                <a:cs typeface="Inter Bold"/>
                <a:sym typeface="Inter Bold"/>
              </a:rPr>
              <a:t>Model Evaluation &amp; Interpretation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Interpreting prediction results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Optimizing ML models for accuracy</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Investigating real-world AI applications</a:t>
            </a: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9030039" y="3912254"/>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458556"/>
            <a:ext cx="11829253" cy="661035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BI Data 3</a:t>
            </a:r>
          </a:p>
          <a:p>
            <a:pPr algn="l">
              <a:lnSpc>
                <a:spcPts val="1800"/>
              </a:lnSpc>
              <a:spcBef>
                <a:spcPct val="0"/>
              </a:spcBef>
            </a:pPr>
            <a:r>
              <a:rPr lang="en-US" sz="1500" b="1" spc="-89">
                <a:solidFill>
                  <a:srgbClr val="E10B78"/>
                </a:solidFill>
                <a:latin typeface="Inter Bold"/>
                <a:ea typeface="Inter Bold"/>
                <a:cs typeface="Inter Bold"/>
                <a:sym typeface="Inter Bold"/>
              </a:rPr>
              <a:t>Overview</a:t>
            </a:r>
          </a:p>
          <a:p>
            <a:pPr algn="l">
              <a:lnSpc>
                <a:spcPts val="1800"/>
              </a:lnSpc>
            </a:pPr>
            <a:r>
              <a:rPr lang="en-US" sz="1500" b="1" spc="-89">
                <a:solidFill>
                  <a:srgbClr val="303030"/>
                </a:solidFill>
                <a:latin typeface="Inter Bold"/>
                <a:ea typeface="Inter Bold"/>
                <a:cs typeface="Inter Bold"/>
                <a:sym typeface="Inter Bold"/>
              </a:rPr>
              <a:t>Overview This course focuses on Power BI fundamentals, enabling students to develop data models, visualizations, and business intelligence reports. Students will gain practical experience in data transformation, dashboard creation, and optimization techniques for real-world applications.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Key Skills &amp; Knowledge Gained: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Navigating Power BI and understanding its core functionalities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Developing data models and performing data transformations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Creating interactive visualizations for business insights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Optimizing BI reports for collaboration and efficiency</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Applying real-world BI solutions in business contexts</a:t>
            </a:r>
          </a:p>
          <a:p>
            <a:pPr algn="l">
              <a:lnSpc>
                <a:spcPts val="1800"/>
              </a:lnSpc>
            </a:pPr>
            <a:endParaRPr lang="en-US" sz="1500" b="1" spc="-89">
              <a:solidFill>
                <a:srgbClr val="303030"/>
              </a:solidFill>
              <a:latin typeface="Inter Bold"/>
              <a:ea typeface="Inter Bold"/>
              <a:cs typeface="Inter Bold"/>
              <a:sym typeface="Inter Bold"/>
            </a:endParaRPr>
          </a:p>
          <a:p>
            <a:pPr algn="l">
              <a:lnSpc>
                <a:spcPts val="1800"/>
              </a:lnSpc>
            </a:pPr>
            <a:r>
              <a:rPr lang="en-US" sz="1500" b="1" spc="-89">
                <a:solidFill>
                  <a:srgbClr val="E10B78"/>
                </a:solidFill>
                <a:latin typeface="Inter Bold"/>
                <a:ea typeface="Inter Bold"/>
                <a:cs typeface="Inter Bold"/>
                <a:sym typeface="Inter Bold"/>
              </a:rPr>
              <a:t>Content Covered:</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Navigating Power BI interface</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Understanding data connections and transformations</a:t>
            </a:r>
          </a:p>
          <a:p>
            <a:pPr algn="l">
              <a:lnSpc>
                <a:spcPts val="1800"/>
              </a:lnSpc>
            </a:pPr>
            <a:r>
              <a:rPr lang="en-US" sz="1500" b="1" spc="-89">
                <a:solidFill>
                  <a:srgbClr val="303030"/>
                </a:solidFill>
                <a:latin typeface="Inter Bold"/>
                <a:ea typeface="Inter Bold"/>
                <a:cs typeface="Inter Bold"/>
                <a:sym typeface="Inter Bold"/>
              </a:rPr>
              <a:t>Data Modeling &amp; Visualization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Structuring data models for analysis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Creating interactive dashboards and reports</a:t>
            </a:r>
          </a:p>
          <a:p>
            <a:pPr algn="l">
              <a:lnSpc>
                <a:spcPts val="1800"/>
              </a:lnSpc>
            </a:pPr>
            <a:r>
              <a:rPr lang="en-US" sz="1500" b="1" spc="-89">
                <a:solidFill>
                  <a:srgbClr val="303030"/>
                </a:solidFill>
                <a:latin typeface="Inter Bold"/>
                <a:ea typeface="Inter Bold"/>
                <a:cs typeface="Inter Bold"/>
                <a:sym typeface="Inter Bold"/>
              </a:rPr>
              <a:t>Optimization &amp; Real-World Applications</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Enhancing BI reports for collaboration</a:t>
            </a:r>
          </a:p>
          <a:p>
            <a:pPr marL="323850" lvl="1" indent="-161925" algn="l">
              <a:lnSpc>
                <a:spcPts val="1800"/>
              </a:lnSpc>
              <a:buFont typeface="Arial"/>
              <a:buChar char="•"/>
            </a:pPr>
            <a:r>
              <a:rPr lang="en-US" sz="1500" b="1" spc="-89">
                <a:solidFill>
                  <a:srgbClr val="303030"/>
                </a:solidFill>
                <a:latin typeface="Inter Bold"/>
                <a:ea typeface="Inter Bold"/>
                <a:cs typeface="Inter Bold"/>
                <a:sym typeface="Inter Bold"/>
              </a:rPr>
              <a:t>Applying business intelligence strategies in industry scenario</a:t>
            </a: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9324802" y="3932703"/>
            <a:ext cx="2827325" cy="2926080"/>
          </a:xfrm>
          <a:custGeom>
            <a:avLst/>
            <a:gdLst/>
            <a:ahLst/>
            <a:cxnLst/>
            <a:rect l="l" t="t" r="r" b="b"/>
            <a:pathLst>
              <a:path w="2827325" h="2926080">
                <a:moveTo>
                  <a:pt x="0" y="0"/>
                </a:moveTo>
                <a:lnTo>
                  <a:pt x="2827325" y="0"/>
                </a:lnTo>
                <a:lnTo>
                  <a:pt x="2827325"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18431" y="458556"/>
            <a:ext cx="11829253" cy="7296150"/>
          </a:xfrm>
          <a:prstGeom prst="rect">
            <a:avLst/>
          </a:prstGeom>
        </p:spPr>
        <p:txBody>
          <a:bodyPr lIns="0" tIns="0" rIns="0" bIns="0" rtlCol="0" anchor="t">
            <a:spAutoFit/>
          </a:bodyPr>
          <a:lstStyle/>
          <a:p>
            <a:pPr algn="ctr">
              <a:lnSpc>
                <a:spcPts val="2879"/>
              </a:lnSpc>
              <a:spcBef>
                <a:spcPct val="0"/>
              </a:spcBef>
            </a:pPr>
            <a:r>
              <a:rPr lang="en-US" sz="2399" spc="-143">
                <a:solidFill>
                  <a:srgbClr val="DC661F"/>
                </a:solidFill>
                <a:latin typeface="TAN Headline"/>
                <a:ea typeface="TAN Headline"/>
                <a:cs typeface="TAN Headline"/>
                <a:sym typeface="TAN Headline"/>
              </a:rPr>
              <a:t>Data Analytics Capstone</a:t>
            </a:r>
          </a:p>
          <a:p>
            <a:pPr algn="l">
              <a:lnSpc>
                <a:spcPts val="1800"/>
              </a:lnSpc>
              <a:spcBef>
                <a:spcPct val="0"/>
              </a:spcBef>
            </a:pPr>
            <a:r>
              <a:rPr lang="en-US" sz="1500" b="1" spc="-89">
                <a:solidFill>
                  <a:srgbClr val="E10B78"/>
                </a:solidFill>
                <a:latin typeface="Inter Bold"/>
                <a:ea typeface="Inter Bold"/>
                <a:cs typeface="Inter Bold"/>
                <a:sym typeface="Inter Bold"/>
              </a:rPr>
              <a:t>Overview</a:t>
            </a:r>
          </a:p>
          <a:p>
            <a:pPr algn="l">
              <a:lnSpc>
                <a:spcPts val="1800"/>
              </a:lnSpc>
              <a:spcBef>
                <a:spcPct val="0"/>
              </a:spcBef>
            </a:pPr>
            <a:r>
              <a:rPr lang="en-US" sz="1500" b="1" spc="-89">
                <a:solidFill>
                  <a:srgbClr val="303030"/>
                </a:solidFill>
                <a:latin typeface="Inter Bold"/>
                <a:ea typeface="Inter Bold"/>
                <a:cs typeface="Inter Bold"/>
                <a:sym typeface="Inter Bold"/>
              </a:rPr>
              <a:t>This capstone course integrates data analytics skills into a comprehensive project, preparing students for real-world employment in the field. Students will apply data querying, transformation, visualization, and reporting techniques while building a professional portfolio and engaging in the job search process.</a:t>
            </a:r>
          </a:p>
          <a:p>
            <a:pPr algn="l">
              <a:lnSpc>
                <a:spcPts val="1800"/>
              </a:lnSpc>
              <a:spcBef>
                <a:spcPct val="0"/>
              </a:spcBef>
            </a:pPr>
            <a:endParaRPr lang="en-US" sz="1500" b="1" spc="-89">
              <a:solidFill>
                <a:srgbClr val="303030"/>
              </a:solidFill>
              <a:latin typeface="Inter Bold"/>
              <a:ea typeface="Inter Bold"/>
              <a:cs typeface="Inter Bold"/>
              <a:sym typeface="Inter Bold"/>
            </a:endParaRPr>
          </a:p>
          <a:p>
            <a:pPr algn="l">
              <a:lnSpc>
                <a:spcPts val="1800"/>
              </a:lnSpc>
              <a:spcBef>
                <a:spcPct val="0"/>
              </a:spcBef>
            </a:pPr>
            <a:r>
              <a:rPr lang="en-US" sz="1500" b="1" spc="-89">
                <a:solidFill>
                  <a:srgbClr val="E10B78"/>
                </a:solidFill>
                <a:latin typeface="Inter Bold"/>
                <a:ea typeface="Inter Bold"/>
                <a:cs typeface="Inter Bold"/>
                <a:sym typeface="Inter Bold"/>
              </a:rPr>
              <a:t>Key Skills &amp; Knowledge Gained</a:t>
            </a:r>
            <a:r>
              <a:rPr lang="en-US" sz="1500" b="1" spc="-89">
                <a:solidFill>
                  <a:srgbClr val="303030"/>
                </a:solidFill>
                <a:latin typeface="Inter Bold"/>
                <a:ea typeface="Inter Bold"/>
                <a:cs typeface="Inter Bold"/>
                <a:sym typeface="Inter Bold"/>
              </a:rPr>
              <a:t>:</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Analyzing and querying data for insights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Performing data extraction, transformation, and loading (ETL)</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Creating reports and visualizations for stakeholder communication</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Building a data analytics portfolio showcasing technical skills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Preparing for employment and engaging in the job search process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Demonstrating business professionalism in IT environments</a:t>
            </a:r>
          </a:p>
          <a:p>
            <a:pPr marL="323850" lvl="1" indent="-161925" algn="l">
              <a:lnSpc>
                <a:spcPts val="1800"/>
              </a:lnSpc>
              <a:spcBef>
                <a:spcPct val="0"/>
              </a:spcBef>
              <a:buFont typeface="Arial"/>
              <a:buChar char="•"/>
            </a:pPr>
            <a:endParaRPr lang="en-US" sz="1500" b="1" spc="-89">
              <a:solidFill>
                <a:srgbClr val="303030"/>
              </a:solidFill>
              <a:latin typeface="Inter Bold"/>
              <a:ea typeface="Inter Bold"/>
              <a:cs typeface="Inter Bold"/>
              <a:sym typeface="Inter Bold"/>
            </a:endParaRPr>
          </a:p>
          <a:p>
            <a:pPr algn="l">
              <a:lnSpc>
                <a:spcPts val="1800"/>
              </a:lnSpc>
              <a:spcBef>
                <a:spcPct val="0"/>
              </a:spcBef>
            </a:pPr>
            <a:r>
              <a:rPr lang="en-US" sz="1500" b="1" spc="-89">
                <a:solidFill>
                  <a:srgbClr val="E10B78"/>
                </a:solidFill>
                <a:latin typeface="Inter Bold"/>
                <a:ea typeface="Inter Bold"/>
                <a:cs typeface="Inter Bold"/>
                <a:sym typeface="Inter Bold"/>
              </a:rPr>
              <a:t>Content Covered:</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Extracting and transforming data for analysis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Executing SQL queries for data retrieval</a:t>
            </a:r>
          </a:p>
          <a:p>
            <a:pPr algn="l">
              <a:lnSpc>
                <a:spcPts val="1800"/>
              </a:lnSpc>
              <a:spcBef>
                <a:spcPct val="0"/>
              </a:spcBef>
            </a:pPr>
            <a:r>
              <a:rPr lang="en-US" sz="1500" b="1" spc="-89">
                <a:solidFill>
                  <a:srgbClr val="303030"/>
                </a:solidFill>
                <a:latin typeface="Inter Bold"/>
                <a:ea typeface="Inter Bold"/>
                <a:cs typeface="Inter Bold"/>
                <a:sym typeface="Inter Bold"/>
              </a:rPr>
              <a:t>Visualization &amp; Reporting</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Developing interactive reports and dashboards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Communicating data insights effectively</a:t>
            </a:r>
          </a:p>
          <a:p>
            <a:pPr algn="l">
              <a:lnSpc>
                <a:spcPts val="1800"/>
              </a:lnSpc>
              <a:spcBef>
                <a:spcPct val="0"/>
              </a:spcBef>
            </a:pPr>
            <a:r>
              <a:rPr lang="en-US" sz="1500" b="1" spc="-89">
                <a:solidFill>
                  <a:srgbClr val="303030"/>
                </a:solidFill>
                <a:latin typeface="Inter Bold"/>
                <a:ea typeface="Inter Bold"/>
                <a:cs typeface="Inter Bold"/>
                <a:sym typeface="Inter Bold"/>
              </a:rPr>
              <a:t>Professional Development &amp; Employment Readiness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Building a data analytics portfolio</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Preparing for job applications and interviews</a:t>
            </a:r>
          </a:p>
          <a:p>
            <a:pPr marL="323850" lvl="1" indent="-161925" algn="l">
              <a:lnSpc>
                <a:spcPts val="1800"/>
              </a:lnSpc>
              <a:spcBef>
                <a:spcPct val="0"/>
              </a:spcBef>
              <a:buFont typeface="Arial"/>
              <a:buChar char="•"/>
            </a:pPr>
            <a:r>
              <a:rPr lang="en-US" sz="1500" b="1" spc="-89">
                <a:solidFill>
                  <a:srgbClr val="303030"/>
                </a:solidFill>
                <a:latin typeface="Inter Bold"/>
                <a:ea typeface="Inter Bold"/>
                <a:cs typeface="Inter Bold"/>
                <a:sym typeface="Inter Bold"/>
              </a:rPr>
              <a:t>Demonstrating business professionalism in IT roles</a:t>
            </a:r>
          </a:p>
          <a:p>
            <a:pPr algn="l">
              <a:lnSpc>
                <a:spcPts val="1800"/>
              </a:lnSpc>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ctr">
              <a:lnSpc>
                <a:spcPts val="2879"/>
              </a:lnSpc>
              <a:spcBef>
                <a:spcPct val="0"/>
              </a:spcBef>
            </a:pPr>
            <a:endParaRPr lang="en-US" sz="1500" b="1" spc="-89">
              <a:solidFill>
                <a:srgbClr val="303030"/>
              </a:solidFill>
              <a:latin typeface="Inter Bold"/>
              <a:ea typeface="Inter Bold"/>
              <a:cs typeface="Inter Bold"/>
              <a:sym typeface="Inter Bold"/>
            </a:endParaRPr>
          </a:p>
          <a:p>
            <a:pPr algn="r">
              <a:lnSpc>
                <a:spcPts val="2879"/>
              </a:lnSpc>
              <a:spcBef>
                <a:spcPct val="0"/>
              </a:spcBef>
            </a:pPr>
            <a:endParaRPr lang="en-US" sz="1500" b="1" spc="-89">
              <a:solidFill>
                <a:srgbClr val="303030"/>
              </a:solidFill>
              <a:latin typeface="Inter Bold"/>
              <a:ea typeface="Inter Bold"/>
              <a:cs typeface="Inter Bold"/>
              <a:sym typeface="Inter Bold"/>
            </a:endParaRPr>
          </a:p>
          <a:p>
            <a:pPr algn="just">
              <a:lnSpc>
                <a:spcPts val="2879"/>
              </a:lnSpc>
              <a:spcBef>
                <a:spcPct val="0"/>
              </a:spcBef>
            </a:pPr>
            <a:endParaRPr lang="en-US" sz="1500" b="1" spc="-89">
              <a:solidFill>
                <a:srgbClr val="303030"/>
              </a:solidFill>
              <a:latin typeface="Inter Bold"/>
              <a:ea typeface="Inter Bold"/>
              <a:cs typeface="Inter Bold"/>
              <a:sym typeface="Inter Bold"/>
            </a:endParaRPr>
          </a:p>
        </p:txBody>
      </p:sp>
      <p:sp>
        <p:nvSpPr>
          <p:cNvPr id="3" name="Freeform 3"/>
          <p:cNvSpPr/>
          <p:nvPr/>
        </p:nvSpPr>
        <p:spPr>
          <a:xfrm>
            <a:off x="6511704" y="4997948"/>
            <a:ext cx="2568963" cy="1661200"/>
          </a:xfrm>
          <a:custGeom>
            <a:avLst/>
            <a:gdLst/>
            <a:ahLst/>
            <a:cxnLst/>
            <a:rect l="l" t="t" r="r" b="b"/>
            <a:pathLst>
              <a:path w="2568963" h="1661200">
                <a:moveTo>
                  <a:pt x="0" y="0"/>
                </a:moveTo>
                <a:lnTo>
                  <a:pt x="2568963" y="0"/>
                </a:lnTo>
                <a:lnTo>
                  <a:pt x="2568963" y="1661200"/>
                </a:lnTo>
                <a:lnTo>
                  <a:pt x="0" y="1661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080667" y="2071868"/>
            <a:ext cx="2947516" cy="2926080"/>
          </a:xfrm>
          <a:custGeom>
            <a:avLst/>
            <a:gdLst/>
            <a:ahLst/>
            <a:cxnLst/>
            <a:rect l="l" t="t" r="r" b="b"/>
            <a:pathLst>
              <a:path w="2947516" h="2926080">
                <a:moveTo>
                  <a:pt x="0" y="0"/>
                </a:moveTo>
                <a:lnTo>
                  <a:pt x="2947517" y="0"/>
                </a:lnTo>
                <a:lnTo>
                  <a:pt x="2947517"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AutoShape 2"/>
          <p:cNvSpPr/>
          <p:nvPr/>
        </p:nvSpPr>
        <p:spPr>
          <a:xfrm>
            <a:off x="2311644" y="2470689"/>
            <a:ext cx="2230452" cy="1926723"/>
          </a:xfrm>
          <a:prstGeom prst="rect">
            <a:avLst/>
          </a:prstGeom>
          <a:solidFill>
            <a:srgbClr val="FF9256"/>
          </a:solidFill>
        </p:spPr>
        <p:txBody>
          <a:bodyPr/>
          <a:lstStyle/>
          <a:p>
            <a:endParaRPr lang="en-US"/>
          </a:p>
        </p:txBody>
      </p:sp>
      <p:sp>
        <p:nvSpPr>
          <p:cNvPr id="3" name="AutoShape 3"/>
          <p:cNvSpPr/>
          <p:nvPr/>
        </p:nvSpPr>
        <p:spPr>
          <a:xfrm>
            <a:off x="2311644" y="4695057"/>
            <a:ext cx="2230452" cy="1926723"/>
          </a:xfrm>
          <a:prstGeom prst="rect">
            <a:avLst/>
          </a:prstGeom>
          <a:solidFill>
            <a:srgbClr val="FFA8D4"/>
          </a:solidFill>
        </p:spPr>
        <p:txBody>
          <a:bodyPr/>
          <a:lstStyle/>
          <a:p>
            <a:endParaRPr lang="en-US"/>
          </a:p>
        </p:txBody>
      </p:sp>
      <p:sp>
        <p:nvSpPr>
          <p:cNvPr id="4" name="AutoShape 4"/>
          <p:cNvSpPr/>
          <p:nvPr/>
        </p:nvSpPr>
        <p:spPr>
          <a:xfrm>
            <a:off x="5390349" y="2470689"/>
            <a:ext cx="2230452" cy="1926723"/>
          </a:xfrm>
          <a:prstGeom prst="rect">
            <a:avLst/>
          </a:prstGeom>
          <a:solidFill>
            <a:srgbClr val="FFA8D4"/>
          </a:solidFill>
        </p:spPr>
        <p:txBody>
          <a:bodyPr/>
          <a:lstStyle/>
          <a:p>
            <a:endParaRPr lang="en-US"/>
          </a:p>
        </p:txBody>
      </p:sp>
      <p:sp>
        <p:nvSpPr>
          <p:cNvPr id="5" name="AutoShape 5"/>
          <p:cNvSpPr/>
          <p:nvPr/>
        </p:nvSpPr>
        <p:spPr>
          <a:xfrm>
            <a:off x="5390349" y="4695057"/>
            <a:ext cx="2230452" cy="1926723"/>
          </a:xfrm>
          <a:prstGeom prst="rect">
            <a:avLst/>
          </a:prstGeom>
          <a:solidFill>
            <a:srgbClr val="FDA28E"/>
          </a:solidFill>
        </p:spPr>
        <p:txBody>
          <a:bodyPr/>
          <a:lstStyle/>
          <a:p>
            <a:endParaRPr lang="en-US"/>
          </a:p>
        </p:txBody>
      </p:sp>
      <p:sp>
        <p:nvSpPr>
          <p:cNvPr id="6" name="AutoShape 6"/>
          <p:cNvSpPr/>
          <p:nvPr/>
        </p:nvSpPr>
        <p:spPr>
          <a:xfrm>
            <a:off x="8469054" y="2470689"/>
            <a:ext cx="2230452" cy="1926723"/>
          </a:xfrm>
          <a:prstGeom prst="rect">
            <a:avLst/>
          </a:prstGeom>
          <a:solidFill>
            <a:srgbClr val="FDA28E"/>
          </a:solidFill>
        </p:spPr>
        <p:txBody>
          <a:bodyPr/>
          <a:lstStyle/>
          <a:p>
            <a:endParaRPr lang="en-US"/>
          </a:p>
        </p:txBody>
      </p:sp>
      <p:sp>
        <p:nvSpPr>
          <p:cNvPr id="7" name="AutoShape 7"/>
          <p:cNvSpPr/>
          <p:nvPr/>
        </p:nvSpPr>
        <p:spPr>
          <a:xfrm>
            <a:off x="8469054" y="4695057"/>
            <a:ext cx="2230452" cy="1926723"/>
          </a:xfrm>
          <a:prstGeom prst="rect">
            <a:avLst/>
          </a:prstGeom>
          <a:solidFill>
            <a:srgbClr val="FF9256"/>
          </a:solidFill>
        </p:spPr>
        <p:txBody>
          <a:bodyPr/>
          <a:lstStyle/>
          <a:p>
            <a:endParaRPr lang="en-US"/>
          </a:p>
        </p:txBody>
      </p:sp>
      <p:sp>
        <p:nvSpPr>
          <p:cNvPr id="8" name="TextBox 8"/>
          <p:cNvSpPr txBox="1"/>
          <p:nvPr/>
        </p:nvSpPr>
        <p:spPr>
          <a:xfrm>
            <a:off x="2311644" y="499014"/>
            <a:ext cx="8387861" cy="1571625"/>
          </a:xfrm>
          <a:prstGeom prst="rect">
            <a:avLst/>
          </a:prstGeom>
        </p:spPr>
        <p:txBody>
          <a:bodyPr lIns="0" tIns="0" rIns="0" bIns="0" rtlCol="0" anchor="t">
            <a:spAutoFit/>
          </a:bodyPr>
          <a:lstStyle/>
          <a:p>
            <a:pPr algn="ctr">
              <a:lnSpc>
                <a:spcPts val="6299"/>
              </a:lnSpc>
              <a:spcBef>
                <a:spcPct val="0"/>
              </a:spcBef>
            </a:pPr>
            <a:r>
              <a:rPr lang="en-US" sz="4500" spc="-270">
                <a:solidFill>
                  <a:srgbClr val="DC661F"/>
                </a:solidFill>
                <a:latin typeface="DM Sans"/>
                <a:ea typeface="DM Sans"/>
                <a:cs typeface="DM Sans"/>
                <a:sym typeface="DM Sans"/>
              </a:rPr>
              <a:t>Fundamental Coursework</a:t>
            </a:r>
          </a:p>
          <a:p>
            <a:pPr algn="ctr">
              <a:lnSpc>
                <a:spcPts val="6299"/>
              </a:lnSpc>
              <a:spcBef>
                <a:spcPct val="0"/>
              </a:spcBef>
            </a:pPr>
            <a:r>
              <a:rPr lang="en-US" sz="4500" spc="-270">
                <a:solidFill>
                  <a:srgbClr val="DC661F"/>
                </a:solidFill>
                <a:latin typeface="DM Sans"/>
                <a:ea typeface="DM Sans"/>
                <a:cs typeface="DM Sans"/>
                <a:sym typeface="DM Sans"/>
              </a:rPr>
              <a:t>Semester Two</a:t>
            </a:r>
          </a:p>
        </p:txBody>
      </p:sp>
      <p:grpSp>
        <p:nvGrpSpPr>
          <p:cNvPr id="9" name="Group 9"/>
          <p:cNvGrpSpPr/>
          <p:nvPr/>
        </p:nvGrpSpPr>
        <p:grpSpPr>
          <a:xfrm>
            <a:off x="2409465" y="3100718"/>
            <a:ext cx="2034810" cy="1204637"/>
            <a:chOff x="0" y="0"/>
            <a:chExt cx="2713079" cy="1606183"/>
          </a:xfrm>
        </p:grpSpPr>
        <p:sp>
          <p:nvSpPr>
            <p:cNvPr id="10" name="TextBox 10"/>
            <p:cNvSpPr txBox="1"/>
            <p:nvPr/>
          </p:nvSpPr>
          <p:spPr>
            <a:xfrm>
              <a:off x="0" y="0"/>
              <a:ext cx="2713079" cy="1041400"/>
            </a:xfrm>
            <a:prstGeom prst="rect">
              <a:avLst/>
            </a:prstGeom>
          </p:spPr>
          <p:txBody>
            <a:bodyPr lIns="0" tIns="0" rIns="0" bIns="0" rtlCol="0" anchor="t">
              <a:spAutoFit/>
            </a:bodyPr>
            <a:lstStyle/>
            <a:p>
              <a:pPr algn="ctr">
                <a:lnSpc>
                  <a:spcPts val="3112"/>
                </a:lnSpc>
              </a:pPr>
              <a:r>
                <a:rPr lang="en-US" sz="2593" spc="-155">
                  <a:solidFill>
                    <a:srgbClr val="FFF8ED"/>
                  </a:solidFill>
                  <a:latin typeface="DM Sans"/>
                  <a:ea typeface="DM Sans"/>
                  <a:cs typeface="DM Sans"/>
                  <a:sym typeface="DM Sans"/>
                </a:rPr>
                <a:t>Course Overview</a:t>
              </a:r>
            </a:p>
          </p:txBody>
        </p:sp>
        <p:sp>
          <p:nvSpPr>
            <p:cNvPr id="11" name="TextBox 11"/>
            <p:cNvSpPr txBox="1"/>
            <p:nvPr/>
          </p:nvSpPr>
          <p:spPr>
            <a:xfrm>
              <a:off x="0" y="1346473"/>
              <a:ext cx="2713079" cy="259709"/>
            </a:xfrm>
            <a:prstGeom prst="rect">
              <a:avLst/>
            </a:prstGeom>
          </p:spPr>
          <p:txBody>
            <a:bodyPr lIns="0" tIns="0" rIns="0" bIns="0" rtlCol="0" anchor="t">
              <a:spAutoFit/>
            </a:bodyPr>
            <a:lstStyle/>
            <a:p>
              <a:pPr marL="0" lvl="0" indent="0" algn="ctr">
                <a:lnSpc>
                  <a:spcPts val="1545"/>
                </a:lnSpc>
                <a:spcBef>
                  <a:spcPct val="0"/>
                </a:spcBef>
              </a:pPr>
              <a:endParaRPr/>
            </a:p>
          </p:txBody>
        </p:sp>
      </p:grpSp>
      <p:sp>
        <p:nvSpPr>
          <p:cNvPr id="12" name="TextBox 12"/>
          <p:cNvSpPr txBox="1"/>
          <p:nvPr/>
        </p:nvSpPr>
        <p:spPr>
          <a:xfrm>
            <a:off x="2473413" y="5477444"/>
            <a:ext cx="190691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2" action="ppaction://hlinksldjump"/>
              </a:rPr>
              <a:t>BI Data 1 </a:t>
            </a:r>
          </a:p>
        </p:txBody>
      </p:sp>
      <p:sp>
        <p:nvSpPr>
          <p:cNvPr id="13" name="TextBox 13"/>
          <p:cNvSpPr txBox="1"/>
          <p:nvPr/>
        </p:nvSpPr>
        <p:spPr>
          <a:xfrm>
            <a:off x="5552118" y="3072100"/>
            <a:ext cx="1906914"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3" action="ppaction://hlinksldjump"/>
              </a:rPr>
              <a:t>Programming Fundamentals</a:t>
            </a:r>
          </a:p>
        </p:txBody>
      </p:sp>
      <p:sp>
        <p:nvSpPr>
          <p:cNvPr id="14" name="TextBox 14"/>
          <p:cNvSpPr txBox="1"/>
          <p:nvPr/>
        </p:nvSpPr>
        <p:spPr>
          <a:xfrm>
            <a:off x="5713887" y="5296469"/>
            <a:ext cx="1583377"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4" action="ppaction://hlinksldjump"/>
              </a:rPr>
              <a:t>Business Analytics</a:t>
            </a:r>
          </a:p>
        </p:txBody>
      </p:sp>
      <p:sp>
        <p:nvSpPr>
          <p:cNvPr id="15" name="TextBox 15"/>
          <p:cNvSpPr txBox="1"/>
          <p:nvPr/>
        </p:nvSpPr>
        <p:spPr>
          <a:xfrm>
            <a:off x="8713293" y="3253075"/>
            <a:ext cx="174197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5" action="ppaction://hlinksldjump"/>
              </a:rPr>
              <a:t>Database 2</a:t>
            </a:r>
          </a:p>
        </p:txBody>
      </p:sp>
      <p:sp>
        <p:nvSpPr>
          <p:cNvPr id="16" name="TextBox 16"/>
          <p:cNvSpPr txBox="1"/>
          <p:nvPr/>
        </p:nvSpPr>
        <p:spPr>
          <a:xfrm>
            <a:off x="8752942" y="5477444"/>
            <a:ext cx="1662675"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FFF8ED"/>
                </a:solidFill>
                <a:latin typeface="DM Sans"/>
                <a:ea typeface="DM Sans"/>
                <a:cs typeface="DM Sans"/>
                <a:sym typeface="DM Sans"/>
                <a:hlinkClick r:id="rId6" action="ppaction://hlinksldjump"/>
              </a:rPr>
              <a:t>Assignments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Freeform 2"/>
          <p:cNvSpPr/>
          <p:nvPr/>
        </p:nvSpPr>
        <p:spPr>
          <a:xfrm>
            <a:off x="1339383" y="779792"/>
            <a:ext cx="4023360" cy="2926080"/>
          </a:xfrm>
          <a:custGeom>
            <a:avLst/>
            <a:gdLst/>
            <a:ahLst/>
            <a:cxnLst/>
            <a:rect l="l" t="t" r="r" b="b"/>
            <a:pathLst>
              <a:path w="4023360" h="2926080">
                <a:moveTo>
                  <a:pt x="0" y="0"/>
                </a:moveTo>
                <a:lnTo>
                  <a:pt x="4023360" y="0"/>
                </a:lnTo>
                <a:lnTo>
                  <a:pt x="402336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34080" y="2376020"/>
            <a:ext cx="2685194" cy="518159"/>
          </a:xfrm>
          <a:prstGeom prst="rect">
            <a:avLst/>
          </a:prstGeom>
        </p:spPr>
        <p:txBody>
          <a:bodyPr wrap="square" lIns="0" tIns="0" rIns="0" bIns="0" rtlCol="0" anchor="t">
            <a:spAutoFit/>
          </a:bodyPr>
          <a:lstStyle/>
          <a:p>
            <a:pPr algn="ctr">
              <a:lnSpc>
                <a:spcPts val="3899"/>
              </a:lnSpc>
              <a:spcBef>
                <a:spcPct val="0"/>
              </a:spcBef>
            </a:pPr>
            <a:r>
              <a:rPr lang="en-US" sz="3899" dirty="0">
                <a:solidFill>
                  <a:srgbClr val="4724E3"/>
                </a:solidFill>
                <a:latin typeface="Nickainley"/>
                <a:ea typeface="Nickainley"/>
                <a:cs typeface="Nickainley"/>
                <a:sym typeface="Nickainley"/>
                <a:hlinkClick r:id="rId4" action="ppaction://hlinkfile"/>
              </a:rPr>
              <a:t>Data Security</a:t>
            </a:r>
            <a:endParaRPr lang="en-US" sz="3899" dirty="0">
              <a:solidFill>
                <a:srgbClr val="4724E3"/>
              </a:solidFill>
              <a:latin typeface="Nickainley"/>
              <a:ea typeface="Nickainley"/>
              <a:cs typeface="Nickainley"/>
              <a:sym typeface="Nickainley"/>
            </a:endParaRPr>
          </a:p>
        </p:txBody>
      </p:sp>
      <p:sp>
        <p:nvSpPr>
          <p:cNvPr id="4" name="Freeform 4"/>
          <p:cNvSpPr/>
          <p:nvPr/>
        </p:nvSpPr>
        <p:spPr>
          <a:xfrm>
            <a:off x="7654642" y="731603"/>
            <a:ext cx="4293298" cy="3122399"/>
          </a:xfrm>
          <a:custGeom>
            <a:avLst/>
            <a:gdLst/>
            <a:ahLst/>
            <a:cxnLst/>
            <a:rect l="l" t="t" r="r" b="b"/>
            <a:pathLst>
              <a:path w="4293298" h="3122399">
                <a:moveTo>
                  <a:pt x="0" y="0"/>
                </a:moveTo>
                <a:lnTo>
                  <a:pt x="4293298" y="0"/>
                </a:lnTo>
                <a:lnTo>
                  <a:pt x="4293298" y="3122399"/>
                </a:lnTo>
                <a:lnTo>
                  <a:pt x="0" y="3122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8178800" y="3181773"/>
            <a:ext cx="2220297" cy="475827"/>
          </a:xfrm>
          <a:prstGeom prst="rect">
            <a:avLst/>
          </a:prstGeom>
        </p:spPr>
        <p:txBody>
          <a:bodyPr wrap="square" lIns="0" tIns="0" rIns="0" bIns="0" rtlCol="0" anchor="t">
            <a:spAutoFit/>
          </a:bodyPr>
          <a:lstStyle/>
          <a:p>
            <a:pPr algn="ctr">
              <a:lnSpc>
                <a:spcPts val="3617"/>
              </a:lnSpc>
              <a:spcBef>
                <a:spcPct val="0"/>
              </a:spcBef>
            </a:pPr>
            <a:r>
              <a:rPr lang="en-US" sz="3617" dirty="0">
                <a:solidFill>
                  <a:srgbClr val="08726E"/>
                </a:solidFill>
                <a:latin typeface="Nickainley"/>
                <a:ea typeface="Nickainley"/>
                <a:cs typeface="Nickainley"/>
                <a:sym typeface="Nickainley"/>
                <a:hlinkClick r:id="rId7" action="ppaction://hlinkfile"/>
              </a:rPr>
              <a:t>BI Data 3</a:t>
            </a:r>
            <a:endParaRPr lang="en-US" sz="3617" dirty="0">
              <a:solidFill>
                <a:srgbClr val="08726E"/>
              </a:solidFill>
              <a:latin typeface="Nickainley"/>
              <a:ea typeface="Nickainley"/>
              <a:cs typeface="Nickainley"/>
              <a:sym typeface="Nickainley"/>
            </a:endParaRPr>
          </a:p>
        </p:txBody>
      </p:sp>
      <p:sp>
        <p:nvSpPr>
          <p:cNvPr id="6" name="Freeform 6"/>
          <p:cNvSpPr/>
          <p:nvPr/>
        </p:nvSpPr>
        <p:spPr>
          <a:xfrm>
            <a:off x="314193" y="3951417"/>
            <a:ext cx="4023360" cy="2926080"/>
          </a:xfrm>
          <a:custGeom>
            <a:avLst/>
            <a:gdLst/>
            <a:ahLst/>
            <a:cxnLst/>
            <a:rect l="l" t="t" r="r" b="b"/>
            <a:pathLst>
              <a:path w="4023360" h="2926080">
                <a:moveTo>
                  <a:pt x="0" y="0"/>
                </a:moveTo>
                <a:lnTo>
                  <a:pt x="4023360" y="0"/>
                </a:lnTo>
                <a:lnTo>
                  <a:pt x="4023360" y="2926080"/>
                </a:lnTo>
                <a:lnTo>
                  <a:pt x="0" y="2926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929015" y="6213548"/>
            <a:ext cx="1629966" cy="518159"/>
          </a:xfrm>
          <a:prstGeom prst="rect">
            <a:avLst/>
          </a:prstGeom>
        </p:spPr>
        <p:txBody>
          <a:bodyPr lIns="0" tIns="0" rIns="0" bIns="0" rtlCol="0" anchor="t">
            <a:spAutoFit/>
          </a:bodyPr>
          <a:lstStyle/>
          <a:p>
            <a:pPr algn="ctr">
              <a:lnSpc>
                <a:spcPts val="3899"/>
              </a:lnSpc>
              <a:spcBef>
                <a:spcPct val="0"/>
              </a:spcBef>
            </a:pPr>
            <a:r>
              <a:rPr lang="en-US" sz="3899" dirty="0">
                <a:solidFill>
                  <a:srgbClr val="FF3873"/>
                </a:solidFill>
                <a:latin typeface="Nickainley"/>
                <a:ea typeface="Nickainley"/>
                <a:cs typeface="Nickainley"/>
                <a:sym typeface="Nickainley"/>
                <a:hlinkClick r:id="rId10" action="ppaction://hlinkfile"/>
              </a:rPr>
              <a:t>Learning</a:t>
            </a:r>
            <a:r>
              <a:rPr lang="en-US" sz="3899" dirty="0">
                <a:solidFill>
                  <a:srgbClr val="FF3873"/>
                </a:solidFill>
                <a:latin typeface="Nickainley"/>
                <a:ea typeface="Nickainley"/>
                <a:cs typeface="Nickainley"/>
                <a:sym typeface="Nickainley"/>
              </a:rPr>
              <a:t> </a:t>
            </a:r>
          </a:p>
        </p:txBody>
      </p:sp>
      <p:sp>
        <p:nvSpPr>
          <p:cNvPr id="8" name="Freeform 8"/>
          <p:cNvSpPr/>
          <p:nvPr/>
        </p:nvSpPr>
        <p:spPr>
          <a:xfrm>
            <a:off x="5717264" y="4050404"/>
            <a:ext cx="4208384" cy="3060643"/>
          </a:xfrm>
          <a:custGeom>
            <a:avLst/>
            <a:gdLst/>
            <a:ahLst/>
            <a:cxnLst/>
            <a:rect l="l" t="t" r="r" b="b"/>
            <a:pathLst>
              <a:path w="4208384" h="3060643">
                <a:moveTo>
                  <a:pt x="0" y="0"/>
                </a:moveTo>
                <a:lnTo>
                  <a:pt x="4208384" y="0"/>
                </a:lnTo>
                <a:lnTo>
                  <a:pt x="4208384" y="3060642"/>
                </a:lnTo>
                <a:lnTo>
                  <a:pt x="0" y="30606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a:off x="5717264" y="6505965"/>
            <a:ext cx="2618333" cy="506094"/>
          </a:xfrm>
          <a:prstGeom prst="rect">
            <a:avLst/>
          </a:prstGeom>
        </p:spPr>
        <p:txBody>
          <a:bodyPr lIns="0" tIns="0" rIns="0" bIns="0" rtlCol="0" anchor="t">
            <a:spAutoFit/>
          </a:bodyPr>
          <a:lstStyle/>
          <a:p>
            <a:pPr algn="ctr">
              <a:lnSpc>
                <a:spcPts val="3799"/>
              </a:lnSpc>
              <a:spcBef>
                <a:spcPct val="0"/>
              </a:spcBef>
            </a:pPr>
            <a:r>
              <a:rPr lang="en-US" sz="3799" dirty="0">
                <a:solidFill>
                  <a:srgbClr val="A40905"/>
                </a:solidFill>
                <a:latin typeface="Nickainley"/>
                <a:ea typeface="Nickainley"/>
                <a:cs typeface="Nickainley"/>
                <a:sym typeface="Nickainley"/>
                <a:hlinkClick r:id="rId13" action="ppaction://hlinkfile"/>
              </a:rPr>
              <a:t>Capstone</a:t>
            </a:r>
            <a:endParaRPr lang="en-US" sz="3799" dirty="0">
              <a:solidFill>
                <a:srgbClr val="A40905"/>
              </a:solidFill>
              <a:latin typeface="Nickainley"/>
              <a:ea typeface="Nickainley"/>
              <a:cs typeface="Nickainley"/>
              <a:sym typeface="Nickainley"/>
            </a:endParaRPr>
          </a:p>
        </p:txBody>
      </p:sp>
      <p:sp>
        <p:nvSpPr>
          <p:cNvPr id="10" name="TextBox 10"/>
          <p:cNvSpPr txBox="1"/>
          <p:nvPr/>
        </p:nvSpPr>
        <p:spPr>
          <a:xfrm>
            <a:off x="2171817" y="2942168"/>
            <a:ext cx="2405379" cy="518159"/>
          </a:xfrm>
          <a:prstGeom prst="rect">
            <a:avLst/>
          </a:prstGeom>
        </p:spPr>
        <p:txBody>
          <a:bodyPr wrap="square" lIns="0" tIns="0" rIns="0" bIns="0" rtlCol="0" anchor="t">
            <a:spAutoFit/>
          </a:bodyPr>
          <a:lstStyle/>
          <a:p>
            <a:pPr algn="ctr">
              <a:lnSpc>
                <a:spcPts val="3899"/>
              </a:lnSpc>
              <a:spcBef>
                <a:spcPct val="0"/>
              </a:spcBef>
            </a:pPr>
            <a:r>
              <a:rPr lang="en-US" sz="3899" dirty="0">
                <a:solidFill>
                  <a:srgbClr val="4724E3"/>
                </a:solidFill>
                <a:latin typeface="Nickainley"/>
                <a:ea typeface="Nickainley"/>
                <a:cs typeface="Nickainley"/>
                <a:sym typeface="Nickainley"/>
                <a:hlinkClick r:id="rId4" action="ppaction://hlinkfile"/>
              </a:rPr>
              <a:t>and Privacy</a:t>
            </a:r>
            <a:endParaRPr lang="en-US" sz="3899" dirty="0">
              <a:solidFill>
                <a:srgbClr val="4724E3"/>
              </a:solidFill>
              <a:latin typeface="Nickainley"/>
              <a:ea typeface="Nickainley"/>
              <a:cs typeface="Nickainley"/>
              <a:sym typeface="Nickainley"/>
            </a:endParaRPr>
          </a:p>
        </p:txBody>
      </p:sp>
      <p:sp>
        <p:nvSpPr>
          <p:cNvPr id="11" name="TextBox 11"/>
          <p:cNvSpPr txBox="1"/>
          <p:nvPr/>
        </p:nvSpPr>
        <p:spPr>
          <a:xfrm>
            <a:off x="6330962" y="5933196"/>
            <a:ext cx="2618333" cy="506094"/>
          </a:xfrm>
          <a:prstGeom prst="rect">
            <a:avLst/>
          </a:prstGeom>
        </p:spPr>
        <p:txBody>
          <a:bodyPr lIns="0" tIns="0" rIns="0" bIns="0" rtlCol="0" anchor="t">
            <a:spAutoFit/>
          </a:bodyPr>
          <a:lstStyle/>
          <a:p>
            <a:pPr algn="ctr">
              <a:lnSpc>
                <a:spcPts val="3799"/>
              </a:lnSpc>
              <a:spcBef>
                <a:spcPct val="0"/>
              </a:spcBef>
            </a:pPr>
            <a:r>
              <a:rPr lang="en-US" sz="3799" dirty="0">
                <a:solidFill>
                  <a:srgbClr val="A40905"/>
                </a:solidFill>
                <a:latin typeface="Nickainley"/>
                <a:ea typeface="Nickainley"/>
                <a:cs typeface="Nickainley"/>
                <a:sym typeface="Nickainley"/>
                <a:hlinkClick r:id="rId13" action="ppaction://hlinkfile"/>
              </a:rPr>
              <a:t>Data Analytics</a:t>
            </a:r>
            <a:endParaRPr lang="en-US" sz="3799" dirty="0">
              <a:solidFill>
                <a:srgbClr val="A40905"/>
              </a:solidFill>
              <a:latin typeface="Nickainley"/>
              <a:ea typeface="Nickainley"/>
              <a:cs typeface="Nickainley"/>
              <a:sym typeface="Nickainley"/>
            </a:endParaRPr>
          </a:p>
        </p:txBody>
      </p:sp>
      <p:sp>
        <p:nvSpPr>
          <p:cNvPr id="12" name="TextBox 12"/>
          <p:cNvSpPr txBox="1"/>
          <p:nvPr/>
        </p:nvSpPr>
        <p:spPr>
          <a:xfrm>
            <a:off x="906765" y="5647400"/>
            <a:ext cx="1674465" cy="518159"/>
          </a:xfrm>
          <a:prstGeom prst="rect">
            <a:avLst/>
          </a:prstGeom>
        </p:spPr>
        <p:txBody>
          <a:bodyPr lIns="0" tIns="0" rIns="0" bIns="0" rtlCol="0" anchor="t">
            <a:spAutoFit/>
          </a:bodyPr>
          <a:lstStyle/>
          <a:p>
            <a:pPr algn="ctr">
              <a:lnSpc>
                <a:spcPts val="3899"/>
              </a:lnSpc>
              <a:spcBef>
                <a:spcPct val="0"/>
              </a:spcBef>
            </a:pPr>
            <a:r>
              <a:rPr lang="en-US" sz="3899" dirty="0">
                <a:solidFill>
                  <a:srgbClr val="FF3873"/>
                </a:solidFill>
                <a:latin typeface="Nickainley"/>
                <a:ea typeface="Nickainley"/>
                <a:cs typeface="Nickainley"/>
                <a:sym typeface="Nickainley"/>
                <a:hlinkClick r:id="rId10" action="ppaction://hlinkfile"/>
              </a:rPr>
              <a:t>Machine</a:t>
            </a:r>
            <a:r>
              <a:rPr lang="en-US" sz="3899" dirty="0">
                <a:solidFill>
                  <a:srgbClr val="FF3873"/>
                </a:solidFill>
                <a:latin typeface="Nickainley"/>
                <a:ea typeface="Nickainley"/>
                <a:cs typeface="Nickainley"/>
                <a:sym typeface="Nickainley"/>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AutoShape 2"/>
          <p:cNvSpPr/>
          <p:nvPr/>
        </p:nvSpPr>
        <p:spPr>
          <a:xfrm>
            <a:off x="2311644" y="2470689"/>
            <a:ext cx="2230452" cy="1926723"/>
          </a:xfrm>
          <a:prstGeom prst="rect">
            <a:avLst/>
          </a:prstGeom>
          <a:solidFill>
            <a:srgbClr val="FF9256"/>
          </a:solidFill>
        </p:spPr>
        <p:txBody>
          <a:bodyPr/>
          <a:lstStyle/>
          <a:p>
            <a:endParaRPr lang="en-US"/>
          </a:p>
        </p:txBody>
      </p:sp>
      <p:sp>
        <p:nvSpPr>
          <p:cNvPr id="3" name="AutoShape 3"/>
          <p:cNvSpPr/>
          <p:nvPr/>
        </p:nvSpPr>
        <p:spPr>
          <a:xfrm>
            <a:off x="2311644" y="4695057"/>
            <a:ext cx="2230452" cy="1926723"/>
          </a:xfrm>
          <a:prstGeom prst="rect">
            <a:avLst/>
          </a:prstGeom>
          <a:solidFill>
            <a:srgbClr val="FFA8D4"/>
          </a:solidFill>
        </p:spPr>
        <p:txBody>
          <a:bodyPr/>
          <a:lstStyle/>
          <a:p>
            <a:endParaRPr lang="en-US"/>
          </a:p>
        </p:txBody>
      </p:sp>
      <p:sp>
        <p:nvSpPr>
          <p:cNvPr id="4" name="AutoShape 4"/>
          <p:cNvSpPr/>
          <p:nvPr/>
        </p:nvSpPr>
        <p:spPr>
          <a:xfrm>
            <a:off x="5390349" y="2470689"/>
            <a:ext cx="2230452" cy="1926723"/>
          </a:xfrm>
          <a:prstGeom prst="rect">
            <a:avLst/>
          </a:prstGeom>
          <a:solidFill>
            <a:srgbClr val="FFA8D4"/>
          </a:solidFill>
        </p:spPr>
        <p:txBody>
          <a:bodyPr/>
          <a:lstStyle/>
          <a:p>
            <a:endParaRPr lang="en-US"/>
          </a:p>
        </p:txBody>
      </p:sp>
      <p:sp>
        <p:nvSpPr>
          <p:cNvPr id="5" name="AutoShape 5"/>
          <p:cNvSpPr/>
          <p:nvPr/>
        </p:nvSpPr>
        <p:spPr>
          <a:xfrm>
            <a:off x="5390349" y="4695057"/>
            <a:ext cx="2230452" cy="1926723"/>
          </a:xfrm>
          <a:prstGeom prst="rect">
            <a:avLst/>
          </a:prstGeom>
          <a:solidFill>
            <a:srgbClr val="FDA28E"/>
          </a:solidFill>
        </p:spPr>
        <p:txBody>
          <a:bodyPr/>
          <a:lstStyle/>
          <a:p>
            <a:endParaRPr lang="en-US"/>
          </a:p>
        </p:txBody>
      </p:sp>
      <p:sp>
        <p:nvSpPr>
          <p:cNvPr id="6" name="AutoShape 6"/>
          <p:cNvSpPr/>
          <p:nvPr/>
        </p:nvSpPr>
        <p:spPr>
          <a:xfrm>
            <a:off x="8469054" y="2470689"/>
            <a:ext cx="2230452" cy="1926723"/>
          </a:xfrm>
          <a:prstGeom prst="rect">
            <a:avLst/>
          </a:prstGeom>
          <a:solidFill>
            <a:srgbClr val="FDA28E"/>
          </a:solidFill>
        </p:spPr>
        <p:txBody>
          <a:bodyPr/>
          <a:lstStyle/>
          <a:p>
            <a:endParaRPr lang="en-US"/>
          </a:p>
        </p:txBody>
      </p:sp>
      <p:sp>
        <p:nvSpPr>
          <p:cNvPr id="7" name="AutoShape 7"/>
          <p:cNvSpPr/>
          <p:nvPr/>
        </p:nvSpPr>
        <p:spPr>
          <a:xfrm>
            <a:off x="8469054" y="4695057"/>
            <a:ext cx="2230452" cy="1926723"/>
          </a:xfrm>
          <a:prstGeom prst="rect">
            <a:avLst/>
          </a:prstGeom>
          <a:solidFill>
            <a:srgbClr val="FF9256"/>
          </a:solidFill>
        </p:spPr>
        <p:txBody>
          <a:bodyPr/>
          <a:lstStyle/>
          <a:p>
            <a:endParaRPr lang="en-US"/>
          </a:p>
        </p:txBody>
      </p:sp>
      <p:sp>
        <p:nvSpPr>
          <p:cNvPr id="8" name="TextBox 8"/>
          <p:cNvSpPr txBox="1"/>
          <p:nvPr/>
        </p:nvSpPr>
        <p:spPr>
          <a:xfrm>
            <a:off x="2311644" y="499014"/>
            <a:ext cx="8387861" cy="1571625"/>
          </a:xfrm>
          <a:prstGeom prst="rect">
            <a:avLst/>
          </a:prstGeom>
        </p:spPr>
        <p:txBody>
          <a:bodyPr lIns="0" tIns="0" rIns="0" bIns="0" rtlCol="0" anchor="t">
            <a:spAutoFit/>
          </a:bodyPr>
          <a:lstStyle/>
          <a:p>
            <a:pPr algn="ctr">
              <a:lnSpc>
                <a:spcPts val="6299"/>
              </a:lnSpc>
              <a:spcBef>
                <a:spcPct val="0"/>
              </a:spcBef>
            </a:pPr>
            <a:r>
              <a:rPr lang="en-US" sz="4500" spc="-270">
                <a:solidFill>
                  <a:srgbClr val="DC661F"/>
                </a:solidFill>
                <a:latin typeface="DM Sans"/>
                <a:ea typeface="DM Sans"/>
                <a:cs typeface="DM Sans"/>
                <a:sym typeface="DM Sans"/>
              </a:rPr>
              <a:t>Fundamental Coursework</a:t>
            </a:r>
          </a:p>
          <a:p>
            <a:pPr algn="ctr">
              <a:lnSpc>
                <a:spcPts val="6299"/>
              </a:lnSpc>
              <a:spcBef>
                <a:spcPct val="0"/>
              </a:spcBef>
            </a:pPr>
            <a:r>
              <a:rPr lang="en-US" sz="4500" spc="-270">
                <a:solidFill>
                  <a:srgbClr val="DC661F"/>
                </a:solidFill>
                <a:latin typeface="DM Sans"/>
                <a:ea typeface="DM Sans"/>
                <a:cs typeface="DM Sans"/>
                <a:sym typeface="DM Sans"/>
              </a:rPr>
              <a:t>Semester Three</a:t>
            </a:r>
          </a:p>
        </p:txBody>
      </p:sp>
      <p:grpSp>
        <p:nvGrpSpPr>
          <p:cNvPr id="9" name="Group 9"/>
          <p:cNvGrpSpPr/>
          <p:nvPr/>
        </p:nvGrpSpPr>
        <p:grpSpPr>
          <a:xfrm>
            <a:off x="2409465" y="3100718"/>
            <a:ext cx="2034810" cy="1204637"/>
            <a:chOff x="0" y="0"/>
            <a:chExt cx="2713079" cy="1606183"/>
          </a:xfrm>
        </p:grpSpPr>
        <p:sp>
          <p:nvSpPr>
            <p:cNvPr id="10" name="TextBox 10"/>
            <p:cNvSpPr txBox="1"/>
            <p:nvPr/>
          </p:nvSpPr>
          <p:spPr>
            <a:xfrm>
              <a:off x="0" y="0"/>
              <a:ext cx="2713079" cy="1041400"/>
            </a:xfrm>
            <a:prstGeom prst="rect">
              <a:avLst/>
            </a:prstGeom>
          </p:spPr>
          <p:txBody>
            <a:bodyPr lIns="0" tIns="0" rIns="0" bIns="0" rtlCol="0" anchor="t">
              <a:spAutoFit/>
            </a:bodyPr>
            <a:lstStyle/>
            <a:p>
              <a:pPr algn="ctr">
                <a:lnSpc>
                  <a:spcPts val="3112"/>
                </a:lnSpc>
              </a:pPr>
              <a:r>
                <a:rPr lang="en-US" sz="2593" spc="-155">
                  <a:solidFill>
                    <a:srgbClr val="FFF8ED"/>
                  </a:solidFill>
                  <a:latin typeface="DM Sans"/>
                  <a:ea typeface="DM Sans"/>
                  <a:cs typeface="DM Sans"/>
                  <a:sym typeface="DM Sans"/>
                  <a:hlinkClick r:id="rId2" action="ppaction://hlinksldjump"/>
                </a:rPr>
                <a:t>Course Overview</a:t>
              </a:r>
            </a:p>
          </p:txBody>
        </p:sp>
        <p:sp>
          <p:nvSpPr>
            <p:cNvPr id="11" name="TextBox 11"/>
            <p:cNvSpPr txBox="1"/>
            <p:nvPr/>
          </p:nvSpPr>
          <p:spPr>
            <a:xfrm>
              <a:off x="0" y="1346473"/>
              <a:ext cx="2713079" cy="259709"/>
            </a:xfrm>
            <a:prstGeom prst="rect">
              <a:avLst/>
            </a:prstGeom>
          </p:spPr>
          <p:txBody>
            <a:bodyPr lIns="0" tIns="0" rIns="0" bIns="0" rtlCol="0" anchor="t">
              <a:spAutoFit/>
            </a:bodyPr>
            <a:lstStyle/>
            <a:p>
              <a:pPr marL="0" lvl="0" indent="0" algn="ctr">
                <a:lnSpc>
                  <a:spcPts val="1545"/>
                </a:lnSpc>
                <a:spcBef>
                  <a:spcPct val="0"/>
                </a:spcBef>
              </a:pPr>
              <a:endParaRPr/>
            </a:p>
          </p:txBody>
        </p:sp>
      </p:grpSp>
      <p:sp>
        <p:nvSpPr>
          <p:cNvPr id="12" name="TextBox 12"/>
          <p:cNvSpPr txBox="1"/>
          <p:nvPr/>
        </p:nvSpPr>
        <p:spPr>
          <a:xfrm>
            <a:off x="2473413" y="5477444"/>
            <a:ext cx="190691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3" action="ppaction://hlinksldjump"/>
              </a:rPr>
              <a:t>BI Data 2</a:t>
            </a:r>
          </a:p>
        </p:txBody>
      </p:sp>
      <p:sp>
        <p:nvSpPr>
          <p:cNvPr id="13" name="TextBox 13"/>
          <p:cNvSpPr txBox="1"/>
          <p:nvPr/>
        </p:nvSpPr>
        <p:spPr>
          <a:xfrm>
            <a:off x="5552118" y="3253075"/>
            <a:ext cx="190691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4" action="ppaction://hlinksldjump"/>
              </a:rPr>
              <a:t>Python</a:t>
            </a:r>
          </a:p>
        </p:txBody>
      </p:sp>
      <p:sp>
        <p:nvSpPr>
          <p:cNvPr id="14" name="TextBox 14"/>
          <p:cNvSpPr txBox="1"/>
          <p:nvPr/>
        </p:nvSpPr>
        <p:spPr>
          <a:xfrm>
            <a:off x="5552118" y="5296469"/>
            <a:ext cx="1781747"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5" action="ppaction://hlinksldjump"/>
              </a:rPr>
              <a:t>Project Management</a:t>
            </a:r>
          </a:p>
        </p:txBody>
      </p:sp>
      <p:sp>
        <p:nvSpPr>
          <p:cNvPr id="15" name="TextBox 15"/>
          <p:cNvSpPr txBox="1"/>
          <p:nvPr/>
        </p:nvSpPr>
        <p:spPr>
          <a:xfrm>
            <a:off x="8713293" y="3072100"/>
            <a:ext cx="1741974"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rPr>
              <a:t>Introduction to ETL</a:t>
            </a:r>
          </a:p>
        </p:txBody>
      </p:sp>
      <p:sp>
        <p:nvSpPr>
          <p:cNvPr id="16" name="TextBox 16"/>
          <p:cNvSpPr txBox="1"/>
          <p:nvPr/>
        </p:nvSpPr>
        <p:spPr>
          <a:xfrm>
            <a:off x="8752942" y="5477444"/>
            <a:ext cx="1662675"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FFF8ED"/>
                </a:solidFill>
                <a:latin typeface="DM Sans"/>
                <a:ea typeface="DM Sans"/>
                <a:cs typeface="DM Sans"/>
                <a:sym typeface="DM Sans"/>
                <a:hlinkClick r:id="rId6" action="ppaction://hlinksldjump"/>
              </a:rPr>
              <a:t>Assignments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AutoShape 2"/>
          <p:cNvSpPr/>
          <p:nvPr/>
        </p:nvSpPr>
        <p:spPr>
          <a:xfrm>
            <a:off x="2311644" y="2470689"/>
            <a:ext cx="2230452" cy="1926723"/>
          </a:xfrm>
          <a:prstGeom prst="rect">
            <a:avLst/>
          </a:prstGeom>
          <a:solidFill>
            <a:srgbClr val="FF9256"/>
          </a:solidFill>
        </p:spPr>
        <p:txBody>
          <a:bodyPr/>
          <a:lstStyle/>
          <a:p>
            <a:endParaRPr lang="en-US"/>
          </a:p>
        </p:txBody>
      </p:sp>
      <p:sp>
        <p:nvSpPr>
          <p:cNvPr id="3" name="AutoShape 3"/>
          <p:cNvSpPr/>
          <p:nvPr/>
        </p:nvSpPr>
        <p:spPr>
          <a:xfrm>
            <a:off x="2311644" y="4695057"/>
            <a:ext cx="2230452" cy="1926723"/>
          </a:xfrm>
          <a:prstGeom prst="rect">
            <a:avLst/>
          </a:prstGeom>
          <a:solidFill>
            <a:srgbClr val="FFA8D4"/>
          </a:solidFill>
        </p:spPr>
        <p:txBody>
          <a:bodyPr/>
          <a:lstStyle/>
          <a:p>
            <a:endParaRPr lang="en-US"/>
          </a:p>
        </p:txBody>
      </p:sp>
      <p:sp>
        <p:nvSpPr>
          <p:cNvPr id="4" name="AutoShape 4"/>
          <p:cNvSpPr/>
          <p:nvPr/>
        </p:nvSpPr>
        <p:spPr>
          <a:xfrm>
            <a:off x="5390349" y="2470689"/>
            <a:ext cx="2230452" cy="1926723"/>
          </a:xfrm>
          <a:prstGeom prst="rect">
            <a:avLst/>
          </a:prstGeom>
          <a:solidFill>
            <a:srgbClr val="FFA8D4"/>
          </a:solidFill>
        </p:spPr>
        <p:txBody>
          <a:bodyPr/>
          <a:lstStyle/>
          <a:p>
            <a:endParaRPr lang="en-US"/>
          </a:p>
        </p:txBody>
      </p:sp>
      <p:sp>
        <p:nvSpPr>
          <p:cNvPr id="5" name="AutoShape 5"/>
          <p:cNvSpPr/>
          <p:nvPr/>
        </p:nvSpPr>
        <p:spPr>
          <a:xfrm>
            <a:off x="5390349" y="4695057"/>
            <a:ext cx="2230452" cy="1926723"/>
          </a:xfrm>
          <a:prstGeom prst="rect">
            <a:avLst/>
          </a:prstGeom>
          <a:solidFill>
            <a:srgbClr val="FDA28E"/>
          </a:solidFill>
        </p:spPr>
        <p:txBody>
          <a:bodyPr/>
          <a:lstStyle/>
          <a:p>
            <a:endParaRPr lang="en-US"/>
          </a:p>
        </p:txBody>
      </p:sp>
      <p:sp>
        <p:nvSpPr>
          <p:cNvPr id="6" name="AutoShape 6"/>
          <p:cNvSpPr/>
          <p:nvPr/>
        </p:nvSpPr>
        <p:spPr>
          <a:xfrm>
            <a:off x="8469054" y="2470689"/>
            <a:ext cx="2230452" cy="1926723"/>
          </a:xfrm>
          <a:prstGeom prst="rect">
            <a:avLst/>
          </a:prstGeom>
          <a:solidFill>
            <a:srgbClr val="FDA28E"/>
          </a:solidFill>
        </p:spPr>
        <p:txBody>
          <a:bodyPr/>
          <a:lstStyle/>
          <a:p>
            <a:endParaRPr lang="en-US"/>
          </a:p>
        </p:txBody>
      </p:sp>
      <p:sp>
        <p:nvSpPr>
          <p:cNvPr id="7" name="AutoShape 7"/>
          <p:cNvSpPr/>
          <p:nvPr/>
        </p:nvSpPr>
        <p:spPr>
          <a:xfrm>
            <a:off x="8469054" y="4695057"/>
            <a:ext cx="2230452" cy="1926723"/>
          </a:xfrm>
          <a:prstGeom prst="rect">
            <a:avLst/>
          </a:prstGeom>
          <a:solidFill>
            <a:srgbClr val="FF9256"/>
          </a:solidFill>
        </p:spPr>
        <p:txBody>
          <a:bodyPr/>
          <a:lstStyle/>
          <a:p>
            <a:endParaRPr lang="en-US"/>
          </a:p>
        </p:txBody>
      </p:sp>
      <p:sp>
        <p:nvSpPr>
          <p:cNvPr id="8" name="TextBox 8"/>
          <p:cNvSpPr txBox="1"/>
          <p:nvPr/>
        </p:nvSpPr>
        <p:spPr>
          <a:xfrm>
            <a:off x="2311644" y="499014"/>
            <a:ext cx="8387861" cy="1571625"/>
          </a:xfrm>
          <a:prstGeom prst="rect">
            <a:avLst/>
          </a:prstGeom>
        </p:spPr>
        <p:txBody>
          <a:bodyPr lIns="0" tIns="0" rIns="0" bIns="0" rtlCol="0" anchor="t">
            <a:spAutoFit/>
          </a:bodyPr>
          <a:lstStyle/>
          <a:p>
            <a:pPr algn="ctr">
              <a:lnSpc>
                <a:spcPts val="6299"/>
              </a:lnSpc>
              <a:spcBef>
                <a:spcPct val="0"/>
              </a:spcBef>
            </a:pPr>
            <a:r>
              <a:rPr lang="en-US" sz="4500" spc="-270">
                <a:solidFill>
                  <a:srgbClr val="DC661F"/>
                </a:solidFill>
                <a:latin typeface="DM Sans"/>
                <a:ea typeface="DM Sans"/>
                <a:cs typeface="DM Sans"/>
                <a:sym typeface="DM Sans"/>
              </a:rPr>
              <a:t>Fundamental Coursework</a:t>
            </a:r>
          </a:p>
          <a:p>
            <a:pPr algn="ctr">
              <a:lnSpc>
                <a:spcPts val="6299"/>
              </a:lnSpc>
              <a:spcBef>
                <a:spcPct val="0"/>
              </a:spcBef>
            </a:pPr>
            <a:r>
              <a:rPr lang="en-US" sz="4500" spc="-270">
                <a:solidFill>
                  <a:srgbClr val="DC661F"/>
                </a:solidFill>
                <a:latin typeface="DM Sans"/>
                <a:ea typeface="DM Sans"/>
                <a:cs typeface="DM Sans"/>
                <a:sym typeface="DM Sans"/>
              </a:rPr>
              <a:t>Semester Four</a:t>
            </a:r>
          </a:p>
        </p:txBody>
      </p:sp>
      <p:grpSp>
        <p:nvGrpSpPr>
          <p:cNvPr id="9" name="Group 9"/>
          <p:cNvGrpSpPr/>
          <p:nvPr/>
        </p:nvGrpSpPr>
        <p:grpSpPr>
          <a:xfrm>
            <a:off x="2409465" y="3100718"/>
            <a:ext cx="2034810" cy="1204637"/>
            <a:chOff x="0" y="0"/>
            <a:chExt cx="2713079" cy="1606183"/>
          </a:xfrm>
        </p:grpSpPr>
        <p:sp>
          <p:nvSpPr>
            <p:cNvPr id="10" name="TextBox 10"/>
            <p:cNvSpPr txBox="1"/>
            <p:nvPr/>
          </p:nvSpPr>
          <p:spPr>
            <a:xfrm>
              <a:off x="0" y="0"/>
              <a:ext cx="2713079" cy="1041400"/>
            </a:xfrm>
            <a:prstGeom prst="rect">
              <a:avLst/>
            </a:prstGeom>
          </p:spPr>
          <p:txBody>
            <a:bodyPr lIns="0" tIns="0" rIns="0" bIns="0" rtlCol="0" anchor="t">
              <a:spAutoFit/>
            </a:bodyPr>
            <a:lstStyle/>
            <a:p>
              <a:pPr algn="ctr">
                <a:lnSpc>
                  <a:spcPts val="3112"/>
                </a:lnSpc>
              </a:pPr>
              <a:r>
                <a:rPr lang="en-US" sz="2593" spc="-155">
                  <a:solidFill>
                    <a:srgbClr val="FFF8ED"/>
                  </a:solidFill>
                  <a:latin typeface="DM Sans"/>
                  <a:ea typeface="DM Sans"/>
                  <a:cs typeface="DM Sans"/>
                  <a:sym typeface="DM Sans"/>
                  <a:hlinkClick r:id="rId2" action="ppaction://hlinksldjump"/>
                </a:rPr>
                <a:t>Course Overview</a:t>
              </a:r>
            </a:p>
          </p:txBody>
        </p:sp>
        <p:sp>
          <p:nvSpPr>
            <p:cNvPr id="11" name="TextBox 11"/>
            <p:cNvSpPr txBox="1"/>
            <p:nvPr/>
          </p:nvSpPr>
          <p:spPr>
            <a:xfrm>
              <a:off x="0" y="1346473"/>
              <a:ext cx="2713079" cy="259709"/>
            </a:xfrm>
            <a:prstGeom prst="rect">
              <a:avLst/>
            </a:prstGeom>
          </p:spPr>
          <p:txBody>
            <a:bodyPr lIns="0" tIns="0" rIns="0" bIns="0" rtlCol="0" anchor="t">
              <a:spAutoFit/>
            </a:bodyPr>
            <a:lstStyle/>
            <a:p>
              <a:pPr marL="0" lvl="0" indent="0" algn="ctr">
                <a:lnSpc>
                  <a:spcPts val="1545"/>
                </a:lnSpc>
                <a:spcBef>
                  <a:spcPct val="0"/>
                </a:spcBef>
              </a:pPr>
              <a:endParaRPr/>
            </a:p>
          </p:txBody>
        </p:sp>
      </p:grpSp>
      <p:sp>
        <p:nvSpPr>
          <p:cNvPr id="12" name="TextBox 12"/>
          <p:cNvSpPr txBox="1"/>
          <p:nvPr/>
        </p:nvSpPr>
        <p:spPr>
          <a:xfrm>
            <a:off x="2473413" y="5477444"/>
            <a:ext cx="190691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3" action="ppaction://hlinksldjump"/>
              </a:rPr>
              <a:t>BI Data 3</a:t>
            </a:r>
          </a:p>
        </p:txBody>
      </p:sp>
      <p:sp>
        <p:nvSpPr>
          <p:cNvPr id="13" name="TextBox 13"/>
          <p:cNvSpPr txBox="1"/>
          <p:nvPr/>
        </p:nvSpPr>
        <p:spPr>
          <a:xfrm>
            <a:off x="5552118" y="3253075"/>
            <a:ext cx="1906914" cy="36195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4" action="ppaction://hlinksldjump"/>
              </a:rPr>
              <a:t>Data Capstone</a:t>
            </a:r>
          </a:p>
        </p:txBody>
      </p:sp>
      <p:sp>
        <p:nvSpPr>
          <p:cNvPr id="14" name="TextBox 14"/>
          <p:cNvSpPr txBox="1"/>
          <p:nvPr/>
        </p:nvSpPr>
        <p:spPr>
          <a:xfrm>
            <a:off x="5552118" y="5296469"/>
            <a:ext cx="1781747"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5" action="ppaction://hlinksldjump"/>
              </a:rPr>
              <a:t>Data Security and Privacy</a:t>
            </a:r>
          </a:p>
        </p:txBody>
      </p:sp>
      <p:sp>
        <p:nvSpPr>
          <p:cNvPr id="15" name="TextBox 15"/>
          <p:cNvSpPr txBox="1"/>
          <p:nvPr/>
        </p:nvSpPr>
        <p:spPr>
          <a:xfrm>
            <a:off x="8713293" y="3072100"/>
            <a:ext cx="1741974" cy="723900"/>
          </a:xfrm>
          <a:prstGeom prst="rect">
            <a:avLst/>
          </a:prstGeom>
        </p:spPr>
        <p:txBody>
          <a:bodyPr lIns="0" tIns="0" rIns="0" bIns="0" rtlCol="0" anchor="t">
            <a:spAutoFit/>
          </a:bodyPr>
          <a:lstStyle/>
          <a:p>
            <a:pPr marL="0" lvl="0" indent="0" algn="ctr">
              <a:lnSpc>
                <a:spcPts val="2879"/>
              </a:lnSpc>
              <a:spcBef>
                <a:spcPct val="0"/>
              </a:spcBef>
            </a:pPr>
            <a:r>
              <a:rPr lang="en-US" sz="2399" spc="-143">
                <a:solidFill>
                  <a:srgbClr val="A40905"/>
                </a:solidFill>
                <a:latin typeface="DM Sans"/>
                <a:ea typeface="DM Sans"/>
                <a:cs typeface="DM Sans"/>
                <a:sym typeface="DM Sans"/>
                <a:hlinkClick r:id="rId6" action="ppaction://hlinksldjump"/>
              </a:rPr>
              <a:t>Machine Learning</a:t>
            </a:r>
          </a:p>
        </p:txBody>
      </p:sp>
      <p:sp>
        <p:nvSpPr>
          <p:cNvPr id="16" name="TextBox 16"/>
          <p:cNvSpPr txBox="1"/>
          <p:nvPr/>
        </p:nvSpPr>
        <p:spPr>
          <a:xfrm>
            <a:off x="8752942" y="5477444"/>
            <a:ext cx="1662675" cy="361950"/>
          </a:xfrm>
          <a:prstGeom prst="rect">
            <a:avLst/>
          </a:prstGeom>
        </p:spPr>
        <p:txBody>
          <a:bodyPr lIns="0" tIns="0" rIns="0" bIns="0" rtlCol="0" anchor="t">
            <a:spAutoFit/>
          </a:bodyPr>
          <a:lstStyle/>
          <a:p>
            <a:pPr marL="0" lvl="0" indent="0" algn="ctr">
              <a:lnSpc>
                <a:spcPts val="2879"/>
              </a:lnSpc>
              <a:spcBef>
                <a:spcPct val="0"/>
              </a:spcBef>
            </a:pPr>
            <a:r>
              <a:rPr lang="en-US" sz="2399" u="sng" spc="-143">
                <a:solidFill>
                  <a:srgbClr val="FFF8ED"/>
                </a:solidFill>
                <a:latin typeface="DM Sans"/>
                <a:ea typeface="DM Sans"/>
                <a:cs typeface="DM Sans"/>
                <a:sym typeface="DM Sans"/>
                <a:hlinkClick r:id="rId7" action="ppaction://hlinksldjump"/>
              </a:rPr>
              <a:t>Assignments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256"/>
        </a:solidFill>
        <a:effectLst/>
      </p:bgPr>
    </p:bg>
    <p:spTree>
      <p:nvGrpSpPr>
        <p:cNvPr id="1" name=""/>
        <p:cNvGrpSpPr/>
        <p:nvPr/>
      </p:nvGrpSpPr>
      <p:grpSpPr>
        <a:xfrm>
          <a:off x="0" y="0"/>
          <a:ext cx="0" cy="0"/>
          <a:chOff x="0" y="0"/>
          <a:chExt cx="0" cy="0"/>
        </a:xfrm>
      </p:grpSpPr>
      <p:sp>
        <p:nvSpPr>
          <p:cNvPr id="2" name="AutoShape 2"/>
          <p:cNvSpPr/>
          <p:nvPr/>
        </p:nvSpPr>
        <p:spPr>
          <a:xfrm>
            <a:off x="0" y="5349011"/>
            <a:ext cx="6342139" cy="1966189"/>
          </a:xfrm>
          <a:prstGeom prst="rect">
            <a:avLst/>
          </a:prstGeom>
          <a:solidFill>
            <a:srgbClr val="F26B6D"/>
          </a:solidFill>
        </p:spPr>
        <p:txBody>
          <a:bodyPr/>
          <a:lstStyle/>
          <a:p>
            <a:endParaRPr lang="en-US"/>
          </a:p>
        </p:txBody>
      </p:sp>
      <p:sp>
        <p:nvSpPr>
          <p:cNvPr id="3" name="AutoShape 3"/>
          <p:cNvSpPr/>
          <p:nvPr/>
        </p:nvSpPr>
        <p:spPr>
          <a:xfrm>
            <a:off x="6342139" y="5349011"/>
            <a:ext cx="6669011" cy="1966189"/>
          </a:xfrm>
          <a:prstGeom prst="rect">
            <a:avLst/>
          </a:prstGeom>
          <a:solidFill>
            <a:srgbClr val="F26B6D"/>
          </a:solidFill>
        </p:spPr>
        <p:txBody>
          <a:bodyPr/>
          <a:lstStyle/>
          <a:p>
            <a:endParaRPr lang="en-US"/>
          </a:p>
        </p:txBody>
      </p:sp>
      <p:sp>
        <p:nvSpPr>
          <p:cNvPr id="4" name="AutoShape 4"/>
          <p:cNvSpPr/>
          <p:nvPr/>
        </p:nvSpPr>
        <p:spPr>
          <a:xfrm>
            <a:off x="393157" y="0"/>
            <a:ext cx="5948982" cy="6913498"/>
          </a:xfrm>
          <a:prstGeom prst="rect">
            <a:avLst/>
          </a:prstGeom>
          <a:solidFill>
            <a:srgbClr val="FFF8ED"/>
          </a:solidFill>
        </p:spPr>
        <p:txBody>
          <a:bodyPr/>
          <a:lstStyle/>
          <a:p>
            <a:endParaRPr lang="en-US"/>
          </a:p>
        </p:txBody>
      </p:sp>
      <p:sp>
        <p:nvSpPr>
          <p:cNvPr id="5" name="AutoShape 5"/>
          <p:cNvSpPr/>
          <p:nvPr/>
        </p:nvSpPr>
        <p:spPr>
          <a:xfrm>
            <a:off x="6342139" y="0"/>
            <a:ext cx="6188594" cy="6913498"/>
          </a:xfrm>
          <a:prstGeom prst="rect">
            <a:avLst/>
          </a:prstGeom>
          <a:solidFill>
            <a:srgbClr val="FFF8ED"/>
          </a:solidFill>
        </p:spPr>
        <p:txBody>
          <a:bodyPr/>
          <a:lstStyle/>
          <a:p>
            <a:endParaRPr lang="en-US"/>
          </a:p>
        </p:txBody>
      </p:sp>
      <p:sp>
        <p:nvSpPr>
          <p:cNvPr id="6" name="Freeform 6"/>
          <p:cNvSpPr/>
          <p:nvPr/>
        </p:nvSpPr>
        <p:spPr>
          <a:xfrm>
            <a:off x="1562742" y="6301436"/>
            <a:ext cx="282244" cy="282244"/>
          </a:xfrm>
          <a:custGeom>
            <a:avLst/>
            <a:gdLst/>
            <a:ahLst/>
            <a:cxnLst/>
            <a:rect l="l" t="t" r="r" b="b"/>
            <a:pathLst>
              <a:path w="282244" h="282244">
                <a:moveTo>
                  <a:pt x="0" y="0"/>
                </a:moveTo>
                <a:lnTo>
                  <a:pt x="282245" y="0"/>
                </a:lnTo>
                <a:lnTo>
                  <a:pt x="282245" y="282244"/>
                </a:lnTo>
                <a:lnTo>
                  <a:pt x="0" y="282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628716" y="6301436"/>
            <a:ext cx="146767" cy="282244"/>
          </a:xfrm>
          <a:custGeom>
            <a:avLst/>
            <a:gdLst/>
            <a:ahLst/>
            <a:cxnLst/>
            <a:rect l="l" t="t" r="r" b="b"/>
            <a:pathLst>
              <a:path w="146767" h="282244">
                <a:moveTo>
                  <a:pt x="0" y="0"/>
                </a:moveTo>
                <a:lnTo>
                  <a:pt x="146767" y="0"/>
                </a:lnTo>
                <a:lnTo>
                  <a:pt x="146767" y="282244"/>
                </a:lnTo>
                <a:lnTo>
                  <a:pt x="0" y="282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089110" y="6319530"/>
            <a:ext cx="295482" cy="246056"/>
          </a:xfrm>
          <a:custGeom>
            <a:avLst/>
            <a:gdLst/>
            <a:ahLst/>
            <a:cxnLst/>
            <a:rect l="l" t="t" r="r" b="b"/>
            <a:pathLst>
              <a:path w="295482" h="246056">
                <a:moveTo>
                  <a:pt x="0" y="0"/>
                </a:moveTo>
                <a:lnTo>
                  <a:pt x="295482" y="0"/>
                </a:lnTo>
                <a:lnTo>
                  <a:pt x="295482" y="246056"/>
                </a:lnTo>
                <a:lnTo>
                  <a:pt x="0" y="2460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3019606" y="6301436"/>
            <a:ext cx="276600" cy="282244"/>
          </a:xfrm>
          <a:custGeom>
            <a:avLst/>
            <a:gdLst/>
            <a:ahLst/>
            <a:cxnLst/>
            <a:rect l="l" t="t" r="r" b="b"/>
            <a:pathLst>
              <a:path w="276600" h="282244">
                <a:moveTo>
                  <a:pt x="0" y="0"/>
                </a:moveTo>
                <a:lnTo>
                  <a:pt x="276600" y="0"/>
                </a:lnTo>
                <a:lnTo>
                  <a:pt x="276600" y="282244"/>
                </a:lnTo>
                <a:lnTo>
                  <a:pt x="0" y="282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05670" y="6319530"/>
            <a:ext cx="312949" cy="246056"/>
          </a:xfrm>
          <a:custGeom>
            <a:avLst/>
            <a:gdLst/>
            <a:ahLst/>
            <a:cxnLst/>
            <a:rect l="l" t="t" r="r" b="b"/>
            <a:pathLst>
              <a:path w="312949" h="246056">
                <a:moveTo>
                  <a:pt x="0" y="0"/>
                </a:moveTo>
                <a:lnTo>
                  <a:pt x="312949" y="0"/>
                </a:lnTo>
                <a:lnTo>
                  <a:pt x="312949" y="246056"/>
                </a:lnTo>
                <a:lnTo>
                  <a:pt x="0" y="2460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1" name="Group 11"/>
          <p:cNvGrpSpPr/>
          <p:nvPr/>
        </p:nvGrpSpPr>
        <p:grpSpPr>
          <a:xfrm>
            <a:off x="1005670" y="4130267"/>
            <a:ext cx="4723955" cy="788216"/>
            <a:chOff x="0" y="0"/>
            <a:chExt cx="6298607" cy="1050955"/>
          </a:xfrm>
        </p:grpSpPr>
        <p:sp>
          <p:nvSpPr>
            <p:cNvPr id="12" name="TextBox 12"/>
            <p:cNvSpPr txBox="1"/>
            <p:nvPr/>
          </p:nvSpPr>
          <p:spPr>
            <a:xfrm>
              <a:off x="0" y="47625"/>
              <a:ext cx="6298607" cy="517102"/>
            </a:xfrm>
            <a:prstGeom prst="rect">
              <a:avLst/>
            </a:prstGeom>
          </p:spPr>
          <p:txBody>
            <a:bodyPr lIns="0" tIns="0" rIns="0" bIns="0" rtlCol="0" anchor="t">
              <a:spAutoFit/>
            </a:bodyPr>
            <a:lstStyle/>
            <a:p>
              <a:pPr marL="0" lvl="0" indent="0" algn="l">
                <a:lnSpc>
                  <a:spcPts val="2799"/>
                </a:lnSpc>
              </a:pPr>
              <a:r>
                <a:rPr lang="en-US" sz="2799" b="1" spc="-55">
                  <a:solidFill>
                    <a:srgbClr val="E10B78"/>
                  </a:solidFill>
                  <a:latin typeface="Rubik Semi-Bold"/>
                  <a:ea typeface="Rubik Semi-Bold"/>
                  <a:cs typeface="Rubik Semi-Bold"/>
                  <a:sym typeface="Rubik Semi-Bold"/>
                </a:rPr>
                <a:t>Jessica Pellett (she/her)</a:t>
              </a:r>
            </a:p>
          </p:txBody>
        </p:sp>
        <p:sp>
          <p:nvSpPr>
            <p:cNvPr id="13" name="TextBox 13"/>
            <p:cNvSpPr txBox="1"/>
            <p:nvPr/>
          </p:nvSpPr>
          <p:spPr>
            <a:xfrm>
              <a:off x="0" y="685830"/>
              <a:ext cx="6298607" cy="365125"/>
            </a:xfrm>
            <a:prstGeom prst="rect">
              <a:avLst/>
            </a:prstGeom>
          </p:spPr>
          <p:txBody>
            <a:bodyPr lIns="0" tIns="0" rIns="0" bIns="0" rtlCol="0" anchor="t">
              <a:spAutoFit/>
            </a:bodyPr>
            <a:lstStyle/>
            <a:p>
              <a:pPr marL="0" lvl="0" indent="0" algn="l">
                <a:lnSpc>
                  <a:spcPts val="2160"/>
                </a:lnSpc>
                <a:spcBef>
                  <a:spcPct val="0"/>
                </a:spcBef>
              </a:pPr>
              <a:r>
                <a:rPr lang="en-US" sz="1800" spc="-36">
                  <a:solidFill>
                    <a:srgbClr val="E87928"/>
                  </a:solidFill>
                  <a:latin typeface="Rubik"/>
                  <a:ea typeface="Rubik"/>
                  <a:cs typeface="Rubik"/>
                  <a:sym typeface="Rubik"/>
                </a:rPr>
                <a:t>Data Analyst</a:t>
              </a:r>
            </a:p>
          </p:txBody>
        </p:sp>
      </p:grpSp>
      <p:sp>
        <p:nvSpPr>
          <p:cNvPr id="14" name="TextBox 14"/>
          <p:cNvSpPr txBox="1"/>
          <p:nvPr/>
        </p:nvSpPr>
        <p:spPr>
          <a:xfrm>
            <a:off x="1005670" y="5858200"/>
            <a:ext cx="2290536" cy="198120"/>
          </a:xfrm>
          <a:prstGeom prst="rect">
            <a:avLst/>
          </a:prstGeom>
        </p:spPr>
        <p:txBody>
          <a:bodyPr lIns="0" tIns="0" rIns="0" bIns="0" rtlCol="0" anchor="t">
            <a:spAutoFit/>
          </a:bodyPr>
          <a:lstStyle/>
          <a:p>
            <a:pPr marL="0" lvl="1" indent="0" algn="l">
              <a:lnSpc>
                <a:spcPts val="1679"/>
              </a:lnSpc>
              <a:spcBef>
                <a:spcPct val="0"/>
              </a:spcBef>
            </a:pPr>
            <a:r>
              <a:rPr lang="en-US" sz="1200" u="none">
                <a:solidFill>
                  <a:srgbClr val="000000"/>
                </a:solidFill>
                <a:latin typeface="Rubik"/>
                <a:ea typeface="Rubik"/>
                <a:cs typeface="Rubik"/>
                <a:sym typeface="Rubik"/>
              </a:rPr>
              <a:t>CONNECT WITH ME</a:t>
            </a:r>
          </a:p>
        </p:txBody>
      </p:sp>
      <p:grpSp>
        <p:nvGrpSpPr>
          <p:cNvPr id="15" name="Group 15"/>
          <p:cNvGrpSpPr/>
          <p:nvPr/>
        </p:nvGrpSpPr>
        <p:grpSpPr>
          <a:xfrm>
            <a:off x="6824878" y="941070"/>
            <a:ext cx="5223116" cy="1601799"/>
            <a:chOff x="0" y="0"/>
            <a:chExt cx="6964155" cy="2135733"/>
          </a:xfrm>
        </p:grpSpPr>
        <p:sp>
          <p:nvSpPr>
            <p:cNvPr id="16" name="TextBox 16"/>
            <p:cNvSpPr txBox="1"/>
            <p:nvPr/>
          </p:nvSpPr>
          <p:spPr>
            <a:xfrm>
              <a:off x="0" y="390317"/>
              <a:ext cx="6964155" cy="568325"/>
            </a:xfrm>
            <a:prstGeom prst="rect">
              <a:avLst/>
            </a:prstGeom>
          </p:spPr>
          <p:txBody>
            <a:bodyPr lIns="0" tIns="0" rIns="0" bIns="0" rtlCol="0" anchor="t">
              <a:spAutoFit/>
            </a:bodyPr>
            <a:lstStyle/>
            <a:p>
              <a:pPr marL="0" lvl="0" indent="0" algn="l">
                <a:lnSpc>
                  <a:spcPts val="3356"/>
                </a:lnSpc>
              </a:pPr>
              <a:r>
                <a:rPr lang="en-US" sz="2796" b="1" spc="-55">
                  <a:solidFill>
                    <a:srgbClr val="E87928"/>
                  </a:solidFill>
                  <a:latin typeface="Rubik Semi-Bold"/>
                  <a:ea typeface="Rubik Semi-Bold"/>
                  <a:cs typeface="Rubik Semi-Bold"/>
                  <a:sym typeface="Rubik Semi-Bold"/>
                </a:rPr>
                <a:t>Detail is key</a:t>
              </a:r>
            </a:p>
          </p:txBody>
        </p:sp>
        <p:sp>
          <p:nvSpPr>
            <p:cNvPr id="17" name="TextBox 17"/>
            <p:cNvSpPr txBox="1"/>
            <p:nvPr/>
          </p:nvSpPr>
          <p:spPr>
            <a:xfrm>
              <a:off x="0" y="-28575"/>
              <a:ext cx="6964155" cy="320675"/>
            </a:xfrm>
            <a:prstGeom prst="rect">
              <a:avLst/>
            </a:prstGeom>
          </p:spPr>
          <p:txBody>
            <a:bodyPr lIns="0" tIns="0" rIns="0" bIns="0" rtlCol="0" anchor="t">
              <a:spAutoFit/>
            </a:bodyPr>
            <a:lstStyle/>
            <a:p>
              <a:pPr marL="0" lvl="1" indent="0" algn="l">
                <a:lnSpc>
                  <a:spcPts val="2099"/>
                </a:lnSpc>
                <a:spcBef>
                  <a:spcPct val="0"/>
                </a:spcBef>
              </a:pPr>
              <a:r>
                <a:rPr lang="en-US" sz="1499" b="1">
                  <a:solidFill>
                    <a:srgbClr val="E10B78"/>
                  </a:solidFill>
                  <a:latin typeface="Rubik Bold"/>
                  <a:ea typeface="Rubik Bold"/>
                  <a:cs typeface="Rubik Bold"/>
                  <a:sym typeface="Rubik Bold"/>
                </a:rPr>
                <a:t>ABOUT ME</a:t>
              </a:r>
            </a:p>
          </p:txBody>
        </p:sp>
        <p:sp>
          <p:nvSpPr>
            <p:cNvPr id="18" name="TextBox 18"/>
            <p:cNvSpPr txBox="1"/>
            <p:nvPr/>
          </p:nvSpPr>
          <p:spPr>
            <a:xfrm>
              <a:off x="0" y="1092428"/>
              <a:ext cx="6964155" cy="1043305"/>
            </a:xfrm>
            <a:prstGeom prst="rect">
              <a:avLst/>
            </a:prstGeom>
          </p:spPr>
          <p:txBody>
            <a:bodyPr lIns="0" tIns="0" rIns="0" bIns="0" rtlCol="0" anchor="t">
              <a:spAutoFit/>
            </a:bodyPr>
            <a:lstStyle/>
            <a:p>
              <a:pPr marL="0" lvl="1" indent="0" algn="l">
                <a:lnSpc>
                  <a:spcPts val="2100"/>
                </a:lnSpc>
                <a:spcBef>
                  <a:spcPct val="0"/>
                </a:spcBef>
              </a:pPr>
              <a:r>
                <a:rPr lang="en-US" sz="1400">
                  <a:solidFill>
                    <a:srgbClr val="333333"/>
                  </a:solidFill>
                  <a:latin typeface="Rubik"/>
                  <a:ea typeface="Rubik"/>
                  <a:cs typeface="Rubik"/>
                  <a:sym typeface="Rubik"/>
                </a:rPr>
                <a:t>I am an energetic and passionate college student working towards a information technology degree, seeking a summer internship at the next big digital company.</a:t>
              </a:r>
            </a:p>
          </p:txBody>
        </p:sp>
      </p:grpSp>
      <p:sp>
        <p:nvSpPr>
          <p:cNvPr id="19" name="TextBox 19"/>
          <p:cNvSpPr txBox="1"/>
          <p:nvPr/>
        </p:nvSpPr>
        <p:spPr>
          <a:xfrm>
            <a:off x="7548128" y="5436771"/>
            <a:ext cx="3832362" cy="220980"/>
          </a:xfrm>
          <a:prstGeom prst="rect">
            <a:avLst/>
          </a:prstGeom>
        </p:spPr>
        <p:txBody>
          <a:bodyPr lIns="0" tIns="0" rIns="0" bIns="0" rtlCol="0" anchor="t">
            <a:spAutoFit/>
          </a:bodyPr>
          <a:lstStyle/>
          <a:p>
            <a:pPr marL="0" lvl="1" indent="0" algn="l">
              <a:lnSpc>
                <a:spcPts val="1800"/>
              </a:lnSpc>
              <a:spcBef>
                <a:spcPct val="0"/>
              </a:spcBef>
            </a:pPr>
            <a:r>
              <a:rPr lang="en-US" sz="1200">
                <a:solidFill>
                  <a:srgbClr val="000000"/>
                </a:solidFill>
                <a:latin typeface="Rubik"/>
                <a:ea typeface="Rubik"/>
                <a:cs typeface="Rubik"/>
                <a:sym typeface="Rubik"/>
              </a:rPr>
              <a:t>Menards</a:t>
            </a:r>
          </a:p>
        </p:txBody>
      </p:sp>
      <p:sp>
        <p:nvSpPr>
          <p:cNvPr id="20" name="TextBox 20"/>
          <p:cNvSpPr txBox="1"/>
          <p:nvPr/>
        </p:nvSpPr>
        <p:spPr>
          <a:xfrm>
            <a:off x="7548128" y="5107076"/>
            <a:ext cx="3832362" cy="240665"/>
          </a:xfrm>
          <a:prstGeom prst="rect">
            <a:avLst/>
          </a:prstGeom>
        </p:spPr>
        <p:txBody>
          <a:bodyPr lIns="0" tIns="0" rIns="0" bIns="0" rtlCol="0" anchor="t">
            <a:spAutoFit/>
          </a:bodyPr>
          <a:lstStyle/>
          <a:p>
            <a:pPr marL="0" lvl="1" indent="0" algn="l">
              <a:lnSpc>
                <a:spcPts val="1959"/>
              </a:lnSpc>
              <a:spcBef>
                <a:spcPct val="0"/>
              </a:spcBef>
            </a:pPr>
            <a:r>
              <a:rPr lang="en-US" sz="1399">
                <a:solidFill>
                  <a:srgbClr val="000000"/>
                </a:solidFill>
                <a:latin typeface="Rubik"/>
                <a:ea typeface="Rubik"/>
                <a:cs typeface="Rubik"/>
                <a:sym typeface="Rubik"/>
              </a:rPr>
              <a:t>Data Entry</a:t>
            </a:r>
          </a:p>
        </p:txBody>
      </p:sp>
      <p:sp>
        <p:nvSpPr>
          <p:cNvPr id="21" name="TextBox 21"/>
          <p:cNvSpPr txBox="1"/>
          <p:nvPr/>
        </p:nvSpPr>
        <p:spPr>
          <a:xfrm>
            <a:off x="6824878" y="3360056"/>
            <a:ext cx="456238" cy="260985"/>
          </a:xfrm>
          <a:prstGeom prst="rect">
            <a:avLst/>
          </a:prstGeom>
        </p:spPr>
        <p:txBody>
          <a:bodyPr lIns="0" tIns="0" rIns="0" bIns="0" rtlCol="0" anchor="t">
            <a:spAutoFit/>
          </a:bodyPr>
          <a:lstStyle/>
          <a:p>
            <a:pPr algn="l">
              <a:lnSpc>
                <a:spcPts val="2100"/>
              </a:lnSpc>
              <a:spcBef>
                <a:spcPct val="0"/>
              </a:spcBef>
            </a:pPr>
            <a:r>
              <a:rPr lang="en-US" sz="1400">
                <a:solidFill>
                  <a:srgbClr val="000000"/>
                </a:solidFill>
                <a:latin typeface="Rubik"/>
                <a:ea typeface="Rubik"/>
                <a:cs typeface="Rubik"/>
                <a:sym typeface="Rubik"/>
              </a:rPr>
              <a:t>2025</a:t>
            </a:r>
          </a:p>
        </p:txBody>
      </p:sp>
      <p:sp>
        <p:nvSpPr>
          <p:cNvPr id="22" name="TextBox 22"/>
          <p:cNvSpPr txBox="1"/>
          <p:nvPr/>
        </p:nvSpPr>
        <p:spPr>
          <a:xfrm>
            <a:off x="6824878" y="2888355"/>
            <a:ext cx="2754938" cy="260985"/>
          </a:xfrm>
          <a:prstGeom prst="rect">
            <a:avLst/>
          </a:prstGeom>
        </p:spPr>
        <p:txBody>
          <a:bodyPr lIns="0" tIns="0" rIns="0" bIns="0" rtlCol="0" anchor="t">
            <a:spAutoFit/>
          </a:bodyPr>
          <a:lstStyle/>
          <a:p>
            <a:pPr algn="l">
              <a:lnSpc>
                <a:spcPts val="2100"/>
              </a:lnSpc>
              <a:spcBef>
                <a:spcPct val="0"/>
              </a:spcBef>
            </a:pPr>
            <a:r>
              <a:rPr lang="en-US" sz="1400" b="1">
                <a:solidFill>
                  <a:srgbClr val="E87928"/>
                </a:solidFill>
                <a:latin typeface="Rubik Semi-Bold"/>
                <a:ea typeface="Rubik Semi-Bold"/>
                <a:cs typeface="Rubik Semi-Bold"/>
                <a:sym typeface="Rubik Semi-Bold"/>
              </a:rPr>
              <a:t>Education</a:t>
            </a:r>
          </a:p>
        </p:txBody>
      </p:sp>
      <p:sp>
        <p:nvSpPr>
          <p:cNvPr id="23" name="TextBox 23"/>
          <p:cNvSpPr txBox="1"/>
          <p:nvPr/>
        </p:nvSpPr>
        <p:spPr>
          <a:xfrm>
            <a:off x="6824878" y="4605183"/>
            <a:ext cx="2754938" cy="260985"/>
          </a:xfrm>
          <a:prstGeom prst="rect">
            <a:avLst/>
          </a:prstGeom>
        </p:spPr>
        <p:txBody>
          <a:bodyPr lIns="0" tIns="0" rIns="0" bIns="0" rtlCol="0" anchor="t">
            <a:spAutoFit/>
          </a:bodyPr>
          <a:lstStyle/>
          <a:p>
            <a:pPr algn="l">
              <a:lnSpc>
                <a:spcPts val="2100"/>
              </a:lnSpc>
              <a:spcBef>
                <a:spcPct val="0"/>
              </a:spcBef>
            </a:pPr>
            <a:r>
              <a:rPr lang="en-US" sz="1400" b="1">
                <a:solidFill>
                  <a:srgbClr val="E87928"/>
                </a:solidFill>
                <a:latin typeface="Rubik Semi-Bold"/>
                <a:ea typeface="Rubik Semi-Bold"/>
                <a:cs typeface="Rubik Semi-Bold"/>
                <a:sym typeface="Rubik Semi-Bold"/>
              </a:rPr>
              <a:t>Experience</a:t>
            </a:r>
          </a:p>
        </p:txBody>
      </p:sp>
      <p:sp>
        <p:nvSpPr>
          <p:cNvPr id="24" name="TextBox 24"/>
          <p:cNvSpPr txBox="1"/>
          <p:nvPr/>
        </p:nvSpPr>
        <p:spPr>
          <a:xfrm>
            <a:off x="6824878" y="5088026"/>
            <a:ext cx="456238" cy="260985"/>
          </a:xfrm>
          <a:prstGeom prst="rect">
            <a:avLst/>
          </a:prstGeom>
        </p:spPr>
        <p:txBody>
          <a:bodyPr lIns="0" tIns="0" rIns="0" bIns="0" rtlCol="0" anchor="t">
            <a:spAutoFit/>
          </a:bodyPr>
          <a:lstStyle/>
          <a:p>
            <a:pPr algn="l">
              <a:lnSpc>
                <a:spcPts val="2100"/>
              </a:lnSpc>
              <a:spcBef>
                <a:spcPct val="0"/>
              </a:spcBef>
            </a:pPr>
            <a:r>
              <a:rPr lang="en-US" sz="1400">
                <a:solidFill>
                  <a:srgbClr val="000000"/>
                </a:solidFill>
                <a:latin typeface="Rubik"/>
                <a:ea typeface="Rubik"/>
                <a:cs typeface="Rubik"/>
                <a:sym typeface="Rubik"/>
              </a:rPr>
              <a:t>2023</a:t>
            </a:r>
          </a:p>
        </p:txBody>
      </p:sp>
      <p:sp>
        <p:nvSpPr>
          <p:cNvPr id="25" name="TextBox 25"/>
          <p:cNvSpPr txBox="1"/>
          <p:nvPr/>
        </p:nvSpPr>
        <p:spPr>
          <a:xfrm>
            <a:off x="7548128" y="3708801"/>
            <a:ext cx="3832362" cy="449580"/>
          </a:xfrm>
          <a:prstGeom prst="rect">
            <a:avLst/>
          </a:prstGeom>
        </p:spPr>
        <p:txBody>
          <a:bodyPr lIns="0" tIns="0" rIns="0" bIns="0" rtlCol="0" anchor="t">
            <a:spAutoFit/>
          </a:bodyPr>
          <a:lstStyle/>
          <a:p>
            <a:pPr algn="l">
              <a:lnSpc>
                <a:spcPts val="1800"/>
              </a:lnSpc>
            </a:pPr>
            <a:r>
              <a:rPr lang="en-US" sz="1200">
                <a:solidFill>
                  <a:srgbClr val="000000"/>
                </a:solidFill>
                <a:latin typeface="Rubik"/>
                <a:ea typeface="Rubik"/>
                <a:cs typeface="Rubik"/>
                <a:sym typeface="Rubik"/>
              </a:rPr>
              <a:t>Chippewa Valley Technical College</a:t>
            </a:r>
          </a:p>
          <a:p>
            <a:pPr marL="0" lvl="1" indent="0" algn="l">
              <a:lnSpc>
                <a:spcPts val="1800"/>
              </a:lnSpc>
              <a:spcBef>
                <a:spcPct val="0"/>
              </a:spcBef>
            </a:pPr>
            <a:r>
              <a:rPr lang="en-US" sz="1200">
                <a:solidFill>
                  <a:srgbClr val="000000"/>
                </a:solidFill>
                <a:latin typeface="Rubik"/>
                <a:ea typeface="Rubik"/>
                <a:cs typeface="Rubik"/>
                <a:sym typeface="Rubik"/>
              </a:rPr>
              <a:t>GPA of 3.84 / 4.00</a:t>
            </a:r>
          </a:p>
        </p:txBody>
      </p:sp>
      <p:sp>
        <p:nvSpPr>
          <p:cNvPr id="26" name="TextBox 26"/>
          <p:cNvSpPr txBox="1"/>
          <p:nvPr/>
        </p:nvSpPr>
        <p:spPr>
          <a:xfrm>
            <a:off x="7548128" y="3379106"/>
            <a:ext cx="3832362" cy="240665"/>
          </a:xfrm>
          <a:prstGeom prst="rect">
            <a:avLst/>
          </a:prstGeom>
        </p:spPr>
        <p:txBody>
          <a:bodyPr lIns="0" tIns="0" rIns="0" bIns="0" rtlCol="0" anchor="t">
            <a:spAutoFit/>
          </a:bodyPr>
          <a:lstStyle/>
          <a:p>
            <a:pPr marL="0" lvl="1" indent="0" algn="l">
              <a:lnSpc>
                <a:spcPts val="1959"/>
              </a:lnSpc>
              <a:spcBef>
                <a:spcPct val="0"/>
              </a:spcBef>
            </a:pPr>
            <a:r>
              <a:rPr lang="en-US" sz="1399">
                <a:solidFill>
                  <a:srgbClr val="000000"/>
                </a:solidFill>
                <a:latin typeface="Rubik"/>
                <a:ea typeface="Rubik"/>
                <a:cs typeface="Rubik"/>
                <a:sym typeface="Rubik"/>
              </a:rPr>
              <a:t>Associates in IT - Data Analytics</a:t>
            </a:r>
          </a:p>
        </p:txBody>
      </p:sp>
      <p:grpSp>
        <p:nvGrpSpPr>
          <p:cNvPr id="27" name="Group 27"/>
          <p:cNvGrpSpPr/>
          <p:nvPr/>
        </p:nvGrpSpPr>
        <p:grpSpPr>
          <a:xfrm>
            <a:off x="10296079" y="6145107"/>
            <a:ext cx="1751915" cy="438573"/>
            <a:chOff x="0" y="0"/>
            <a:chExt cx="2628976" cy="658136"/>
          </a:xfrm>
        </p:grpSpPr>
        <p:sp>
          <p:nvSpPr>
            <p:cNvPr id="28" name="Freeform 28"/>
            <p:cNvSpPr/>
            <p:nvPr/>
          </p:nvSpPr>
          <p:spPr>
            <a:xfrm>
              <a:off x="0" y="0"/>
              <a:ext cx="2628976" cy="658136"/>
            </a:xfrm>
            <a:custGeom>
              <a:avLst/>
              <a:gdLst/>
              <a:ahLst/>
              <a:cxnLst/>
              <a:rect l="l" t="t" r="r" b="b"/>
              <a:pathLst>
                <a:path w="2628976" h="658136">
                  <a:moveTo>
                    <a:pt x="2628976" y="0"/>
                  </a:moveTo>
                  <a:lnTo>
                    <a:pt x="2628976" y="12700"/>
                  </a:lnTo>
                  <a:lnTo>
                    <a:pt x="2628976" y="645436"/>
                  </a:lnTo>
                  <a:lnTo>
                    <a:pt x="2628976" y="658136"/>
                  </a:lnTo>
                  <a:lnTo>
                    <a:pt x="2616276" y="658136"/>
                  </a:lnTo>
                  <a:lnTo>
                    <a:pt x="12700" y="658136"/>
                  </a:lnTo>
                  <a:lnTo>
                    <a:pt x="0" y="658136"/>
                  </a:lnTo>
                  <a:lnTo>
                    <a:pt x="0" y="645436"/>
                  </a:lnTo>
                  <a:lnTo>
                    <a:pt x="0" y="12700"/>
                  </a:lnTo>
                  <a:lnTo>
                    <a:pt x="0" y="0"/>
                  </a:lnTo>
                  <a:lnTo>
                    <a:pt x="12700" y="0"/>
                  </a:lnTo>
                  <a:lnTo>
                    <a:pt x="2616276" y="0"/>
                  </a:lnTo>
                  <a:lnTo>
                    <a:pt x="2628976" y="0"/>
                  </a:lnTo>
                  <a:close/>
                </a:path>
              </a:pathLst>
            </a:custGeom>
            <a:solidFill>
              <a:srgbClr val="FF3873"/>
            </a:solidFill>
          </p:spPr>
          <p:txBody>
            <a:bodyPr/>
            <a:lstStyle/>
            <a:p>
              <a:endParaRPr lang="en-US"/>
            </a:p>
          </p:txBody>
        </p:sp>
      </p:grpSp>
      <p:sp>
        <p:nvSpPr>
          <p:cNvPr id="29" name="TextBox 29"/>
          <p:cNvSpPr txBox="1"/>
          <p:nvPr/>
        </p:nvSpPr>
        <p:spPr>
          <a:xfrm>
            <a:off x="10491904" y="6256584"/>
            <a:ext cx="1352286" cy="191135"/>
          </a:xfrm>
          <a:prstGeom prst="rect">
            <a:avLst/>
          </a:prstGeom>
        </p:spPr>
        <p:txBody>
          <a:bodyPr lIns="0" tIns="0" rIns="0" bIns="0" rtlCol="0" anchor="t">
            <a:spAutoFit/>
          </a:bodyPr>
          <a:lstStyle/>
          <a:p>
            <a:pPr algn="ctr">
              <a:lnSpc>
                <a:spcPts val="1539"/>
              </a:lnSpc>
            </a:pPr>
            <a:r>
              <a:rPr lang="en-US" sz="1099">
                <a:solidFill>
                  <a:srgbClr val="FFF8ED"/>
                </a:solidFill>
                <a:latin typeface="Rubik"/>
                <a:ea typeface="Rubik"/>
                <a:cs typeface="Rubik"/>
                <a:sym typeface="Rubik"/>
              </a:rPr>
              <a:t>Resume</a:t>
            </a:r>
          </a:p>
        </p:txBody>
      </p:sp>
      <p:sp>
        <p:nvSpPr>
          <p:cNvPr id="30" name="Freeform 30"/>
          <p:cNvSpPr/>
          <p:nvPr/>
        </p:nvSpPr>
        <p:spPr>
          <a:xfrm>
            <a:off x="1162145" y="393899"/>
            <a:ext cx="3521365" cy="3469684"/>
          </a:xfrm>
          <a:custGeom>
            <a:avLst/>
            <a:gdLst/>
            <a:ahLst/>
            <a:cxnLst/>
            <a:rect l="l" t="t" r="r" b="b"/>
            <a:pathLst>
              <a:path w="3521365" h="3469684">
                <a:moveTo>
                  <a:pt x="0" y="0"/>
                </a:moveTo>
                <a:lnTo>
                  <a:pt x="3521365" y="0"/>
                </a:lnTo>
                <a:lnTo>
                  <a:pt x="3521365" y="3469684"/>
                </a:lnTo>
                <a:lnTo>
                  <a:pt x="0" y="3469684"/>
                </a:lnTo>
                <a:lnTo>
                  <a:pt x="0" y="0"/>
                </a:lnTo>
                <a:close/>
              </a:path>
            </a:pathLst>
          </a:custGeom>
          <a:blipFill>
            <a:blip r:embed="rId12"/>
            <a:stretch>
              <a:fillRect t="-17248" b="-17248"/>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sp>
        <p:nvSpPr>
          <p:cNvPr id="2" name="TextBox 2"/>
          <p:cNvSpPr txBox="1"/>
          <p:nvPr/>
        </p:nvSpPr>
        <p:spPr>
          <a:xfrm>
            <a:off x="506111" y="257009"/>
            <a:ext cx="11773519" cy="656590"/>
          </a:xfrm>
          <a:prstGeom prst="rect">
            <a:avLst/>
          </a:prstGeom>
        </p:spPr>
        <p:txBody>
          <a:bodyPr lIns="0" tIns="0" rIns="0" bIns="0" rtlCol="0" anchor="t">
            <a:spAutoFit/>
          </a:bodyPr>
          <a:lstStyle/>
          <a:p>
            <a:pPr algn="ctr">
              <a:lnSpc>
                <a:spcPts val="3199"/>
              </a:lnSpc>
            </a:pPr>
            <a:r>
              <a:rPr lang="en-US" sz="3199">
                <a:solidFill>
                  <a:srgbClr val="FADBF2"/>
                </a:solidFill>
                <a:latin typeface="Nickainley"/>
                <a:ea typeface="Nickainley"/>
                <a:cs typeface="Nickainley"/>
                <a:sym typeface="Nickainley"/>
              </a:rPr>
              <a:t>Semester One Course Work</a:t>
            </a:r>
          </a:p>
          <a:p>
            <a:pPr algn="ctr">
              <a:lnSpc>
                <a:spcPts val="2000"/>
              </a:lnSpc>
            </a:pPr>
            <a:endParaRPr lang="en-US" sz="3199">
              <a:solidFill>
                <a:srgbClr val="FADBF2"/>
              </a:solidFill>
              <a:latin typeface="Nickainley"/>
              <a:ea typeface="Nickainley"/>
              <a:cs typeface="Nickainley"/>
              <a:sym typeface="Nickainley"/>
            </a:endParaRPr>
          </a:p>
        </p:txBody>
      </p:sp>
      <p:sp>
        <p:nvSpPr>
          <p:cNvPr id="3" name="TextBox 3"/>
          <p:cNvSpPr txBox="1"/>
          <p:nvPr/>
        </p:nvSpPr>
        <p:spPr>
          <a:xfrm>
            <a:off x="506111" y="885024"/>
            <a:ext cx="11998927" cy="6144895"/>
          </a:xfrm>
          <a:prstGeom prst="rect">
            <a:avLst/>
          </a:prstGeom>
        </p:spPr>
        <p:txBody>
          <a:bodyPr lIns="0" tIns="0" rIns="0" bIns="0" rtlCol="0" anchor="t">
            <a:spAutoFit/>
          </a:bodyPr>
          <a:lstStyle/>
          <a:p>
            <a:pPr algn="l">
              <a:lnSpc>
                <a:spcPts val="2099"/>
              </a:lnSpc>
            </a:pPr>
            <a:r>
              <a:rPr lang="en-US" sz="1499" b="1">
                <a:solidFill>
                  <a:srgbClr val="FADBF2"/>
                </a:solidFill>
                <a:latin typeface="Inter Bold"/>
                <a:ea typeface="Inter Bold"/>
                <a:cs typeface="Inter Bold"/>
                <a:sym typeface="Inter Bold"/>
              </a:rPr>
              <a:t>Intro to Computers &amp; Programming </a:t>
            </a:r>
          </a:p>
          <a:p>
            <a:pPr algn="l">
              <a:lnSpc>
                <a:spcPts val="2099"/>
              </a:lnSpc>
            </a:pPr>
            <a:r>
              <a:rPr lang="en-US" sz="1499" b="1">
                <a:solidFill>
                  <a:srgbClr val="F6F6E9"/>
                </a:solidFill>
                <a:latin typeface="Inter Bold"/>
                <a:ea typeface="Inter Bold"/>
                <a:cs typeface="Inter Bold"/>
                <a:sym typeface="Inter Bold"/>
              </a:rPr>
              <a:t>This course introduces foundational concepts in information technology, software development, and data analytics. Exploring computer hardware and software interactions, classifing programming languages, and analyzing connections between technology and everyday life. Through hands-on experience, developing problem-solving skills, applying fundamental cybersecurity principles, and practicing programming logic using JavaScript and source control techniques.</a:t>
            </a:r>
          </a:p>
          <a:p>
            <a:pPr algn="l">
              <a:lnSpc>
                <a:spcPts val="2099"/>
              </a:lnSpc>
            </a:pPr>
            <a:endParaRPr lang="en-US" sz="1499" b="1">
              <a:solidFill>
                <a:srgbClr val="F6F6E9"/>
              </a:solidFill>
              <a:latin typeface="Inter Bold"/>
              <a:ea typeface="Inter Bold"/>
              <a:cs typeface="Inter Bold"/>
              <a:sym typeface="Inter Bold"/>
            </a:endParaRPr>
          </a:p>
          <a:p>
            <a:pPr algn="l">
              <a:lnSpc>
                <a:spcPts val="2099"/>
              </a:lnSpc>
            </a:pPr>
            <a:r>
              <a:rPr lang="en-US" sz="1499" b="1">
                <a:solidFill>
                  <a:srgbClr val="FADBF2"/>
                </a:solidFill>
                <a:latin typeface="Inter Bold"/>
                <a:ea typeface="Inter Bold"/>
                <a:cs typeface="Inter Bold"/>
                <a:sym typeface="Inter Bold"/>
              </a:rPr>
              <a:t>Database 1 </a:t>
            </a:r>
          </a:p>
          <a:p>
            <a:pPr algn="l">
              <a:lnSpc>
                <a:spcPts val="2099"/>
              </a:lnSpc>
            </a:pPr>
            <a:r>
              <a:rPr lang="en-US" sz="1499" b="1">
                <a:solidFill>
                  <a:srgbClr val="F6F6E9"/>
                </a:solidFill>
                <a:latin typeface="Inter Bold"/>
                <a:ea typeface="Inter Bold"/>
                <a:cs typeface="Inter Bold"/>
                <a:sym typeface="Inter Bold"/>
              </a:rPr>
              <a:t>Examine database systems' impact on various industries while learning key relational database theories and structures. This course covers essential database models, SQL query development, and multi-table data retrieval techniques. Gaining practical experience using database management systems to manipulate and analyze information effectively.</a:t>
            </a:r>
          </a:p>
          <a:p>
            <a:pPr algn="l">
              <a:lnSpc>
                <a:spcPts val="2099"/>
              </a:lnSpc>
            </a:pPr>
            <a:endParaRPr lang="en-US" sz="1499" b="1">
              <a:solidFill>
                <a:srgbClr val="F6F6E9"/>
              </a:solidFill>
              <a:latin typeface="Inter Bold"/>
              <a:ea typeface="Inter Bold"/>
              <a:cs typeface="Inter Bold"/>
              <a:sym typeface="Inter Bold"/>
            </a:endParaRPr>
          </a:p>
          <a:p>
            <a:pPr algn="l">
              <a:lnSpc>
                <a:spcPts val="2099"/>
              </a:lnSpc>
            </a:pPr>
            <a:r>
              <a:rPr lang="en-US" sz="1499" b="1">
                <a:solidFill>
                  <a:srgbClr val="FADBF2"/>
                </a:solidFill>
                <a:latin typeface="Inter Bold"/>
                <a:ea typeface="Inter Bold"/>
                <a:cs typeface="Inter Bold"/>
                <a:sym typeface="Inter Bold"/>
              </a:rPr>
              <a:t>Systems Analysis and Design </a:t>
            </a:r>
          </a:p>
          <a:p>
            <a:pPr algn="l">
              <a:lnSpc>
                <a:spcPts val="2099"/>
              </a:lnSpc>
            </a:pPr>
            <a:r>
              <a:rPr lang="en-US" sz="1499" b="1">
                <a:solidFill>
                  <a:srgbClr val="F6F6E9"/>
                </a:solidFill>
                <a:latin typeface="Inter Bold"/>
                <a:ea typeface="Inter Bold"/>
                <a:cs typeface="Inter Bold"/>
                <a:sym typeface="Inter Bold"/>
              </a:rPr>
              <a:t>This course explores the role of systems analysis within the System Development Life Cycle (SDLC) and IT organizations. Investigating business processes, strategic planning, requirements gathering, and various system development methodologies. Topics include database design, system architecture, security measures, and project management strategies for effective IT solutions.</a:t>
            </a:r>
          </a:p>
          <a:p>
            <a:pPr algn="l">
              <a:lnSpc>
                <a:spcPts val="2099"/>
              </a:lnSpc>
            </a:pPr>
            <a:endParaRPr lang="en-US" sz="1499" b="1">
              <a:solidFill>
                <a:srgbClr val="F6F6E9"/>
              </a:solidFill>
              <a:latin typeface="Inter Bold"/>
              <a:ea typeface="Inter Bold"/>
              <a:cs typeface="Inter Bold"/>
              <a:sym typeface="Inter Bold"/>
            </a:endParaRPr>
          </a:p>
          <a:p>
            <a:pPr algn="l">
              <a:lnSpc>
                <a:spcPts val="2099"/>
              </a:lnSpc>
            </a:pPr>
            <a:r>
              <a:rPr lang="en-US" sz="1499" b="1">
                <a:solidFill>
                  <a:srgbClr val="FADBF2"/>
                </a:solidFill>
                <a:latin typeface="Inter Bold"/>
                <a:ea typeface="Inter Bold"/>
                <a:cs typeface="Inter Bold"/>
                <a:sym typeface="Inter Bold"/>
              </a:rPr>
              <a:t>Microsoft Excel</a:t>
            </a:r>
          </a:p>
          <a:p>
            <a:pPr algn="l">
              <a:lnSpc>
                <a:spcPts val="2099"/>
              </a:lnSpc>
            </a:pPr>
            <a:r>
              <a:rPr lang="en-US" sz="1499" b="1">
                <a:solidFill>
                  <a:srgbClr val="F6F6E9"/>
                </a:solidFill>
                <a:latin typeface="Inter Bold"/>
                <a:ea typeface="Inter Bold"/>
                <a:cs typeface="Inter Bold"/>
                <a:sym typeface="Inter Bold"/>
              </a:rPr>
              <a:t>Develop proficiency in Excel, learning how to prepare, format, and manipulate spreadsheets for data analysis and communication. This course covers advanced formulas, functions, charts, and graphical representations to enhance data visualization and interpretation. Integrating Excel with email and scheduling tools for efficient workflow management.</a:t>
            </a:r>
          </a:p>
          <a:p>
            <a:pPr algn="l">
              <a:lnSpc>
                <a:spcPts val="2099"/>
              </a:lnSpc>
            </a:pPr>
            <a:endParaRPr lang="en-US" sz="1499" b="1">
              <a:solidFill>
                <a:srgbClr val="F6F6E9"/>
              </a:solidFill>
              <a:latin typeface="Inter Bold"/>
              <a:ea typeface="Inter Bold"/>
              <a:cs typeface="Inter Bold"/>
              <a:sym typeface="Inter Bold"/>
            </a:endParaRPr>
          </a:p>
          <a:p>
            <a:pPr algn="l">
              <a:lnSpc>
                <a:spcPts val="1959"/>
              </a:lnSpc>
            </a:pPr>
            <a:endParaRPr lang="en-US" sz="1499" b="1">
              <a:solidFill>
                <a:srgbClr val="F6F6E9"/>
              </a:solidFill>
              <a:latin typeface="Inter Bold"/>
              <a:ea typeface="Inter Bold"/>
              <a:cs typeface="Inter Bold"/>
              <a:sym typeface="Inter Bold"/>
            </a:endParaRPr>
          </a:p>
          <a:p>
            <a:pPr algn="l">
              <a:lnSpc>
                <a:spcPts val="1959"/>
              </a:lnSpc>
              <a:spcBef>
                <a:spcPct val="0"/>
              </a:spcBef>
            </a:pPr>
            <a:endParaRPr lang="en-US" sz="1499" b="1">
              <a:solidFill>
                <a:srgbClr val="F6F6E9"/>
              </a:solidFill>
              <a:latin typeface="Inter Bold"/>
              <a:ea typeface="Inter Bold"/>
              <a:cs typeface="Inter Bold"/>
              <a:sym typeface="Inter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TextBox 2"/>
          <p:cNvSpPr txBox="1"/>
          <p:nvPr/>
        </p:nvSpPr>
        <p:spPr>
          <a:xfrm>
            <a:off x="622265" y="693420"/>
            <a:ext cx="11550974" cy="6165215"/>
          </a:xfrm>
          <a:prstGeom prst="rect">
            <a:avLst/>
          </a:prstGeom>
        </p:spPr>
        <p:txBody>
          <a:bodyPr lIns="0" tIns="0" rIns="0" bIns="0" rtlCol="0" anchor="t">
            <a:spAutoFit/>
          </a:bodyPr>
          <a:lstStyle/>
          <a:p>
            <a:pPr algn="ctr">
              <a:lnSpc>
                <a:spcPts val="2239"/>
              </a:lnSpc>
            </a:pPr>
            <a:r>
              <a:rPr lang="en-US" sz="1599">
                <a:solidFill>
                  <a:srgbClr val="DC661F"/>
                </a:solidFill>
                <a:latin typeface="TAN Headline"/>
                <a:ea typeface="TAN Headline"/>
                <a:cs typeface="TAN Headline"/>
                <a:sym typeface="TAN Headline"/>
              </a:rPr>
              <a:t>Database 1</a:t>
            </a:r>
          </a:p>
          <a:p>
            <a:pPr algn="l">
              <a:lnSpc>
                <a:spcPts val="2239"/>
              </a:lnSpc>
            </a:pPr>
            <a:endParaRPr lang="en-US" sz="1599">
              <a:solidFill>
                <a:srgbClr val="DC661F"/>
              </a:solidFill>
              <a:latin typeface="TAN Headline"/>
              <a:ea typeface="TAN Headline"/>
              <a:cs typeface="TAN Headline"/>
              <a:sym typeface="TAN Headline"/>
            </a:endParaRPr>
          </a:p>
          <a:p>
            <a:pPr algn="l">
              <a:lnSpc>
                <a:spcPts val="2099"/>
              </a:lnSpc>
            </a:pPr>
            <a:r>
              <a:rPr lang="en-US" sz="1499" b="1">
                <a:solidFill>
                  <a:srgbClr val="E10B78"/>
                </a:solidFill>
                <a:latin typeface="Inter Bold"/>
                <a:ea typeface="Inter Bold"/>
                <a:cs typeface="Inter Bold"/>
                <a:sym typeface="Inter Bold"/>
              </a:rPr>
              <a:t>Overview</a:t>
            </a:r>
          </a:p>
          <a:p>
            <a:pPr algn="l">
              <a:lnSpc>
                <a:spcPts val="2099"/>
              </a:lnSpc>
            </a:pPr>
            <a:r>
              <a:rPr lang="en-US" sz="1499" b="1">
                <a:solidFill>
                  <a:srgbClr val="303030"/>
                </a:solidFill>
                <a:latin typeface="Inter Bold"/>
                <a:ea typeface="Inter Bold"/>
                <a:cs typeface="Inter Bold"/>
                <a:sym typeface="Inter Bold"/>
              </a:rPr>
              <a:t>This course explores relational database concepts, SQL queries, and data management techniques. Students will learn how to design databases, retrieve and manipulate data, and optimize database efficiency.</a:t>
            </a:r>
          </a:p>
          <a:p>
            <a:pPr algn="l">
              <a:lnSpc>
                <a:spcPts val="2099"/>
              </a:lnSpc>
            </a:pPr>
            <a:endParaRPr lang="en-US" sz="1499" b="1">
              <a:solidFill>
                <a:srgbClr val="303030"/>
              </a:solidFill>
              <a:latin typeface="Inter Bold"/>
              <a:ea typeface="Inter Bold"/>
              <a:cs typeface="Inter Bold"/>
              <a:sym typeface="Inter Bold"/>
            </a:endParaRPr>
          </a:p>
          <a:p>
            <a:pPr algn="l">
              <a:lnSpc>
                <a:spcPts val="2099"/>
              </a:lnSpc>
            </a:pPr>
            <a:r>
              <a:rPr lang="en-US" sz="1499" b="1">
                <a:solidFill>
                  <a:srgbClr val="E10B78"/>
                </a:solidFill>
                <a:latin typeface="Inter Bold"/>
                <a:ea typeface="Inter Bold"/>
                <a:cs typeface="Inter Bold"/>
                <a:sym typeface="Inter Bold"/>
              </a:rPr>
              <a:t>Key Skills &amp; Knowledge Gained:</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Writing SQL queries for data retrieval and manipulation</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Developing ERDs (Entity-Relationship Diagrams) for structured data modeling</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Understanding relational database structures, normalization, and keys</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Utilizing database management systems for real-world applications</a:t>
            </a:r>
          </a:p>
          <a:p>
            <a:pPr algn="l">
              <a:lnSpc>
                <a:spcPts val="2099"/>
              </a:lnSpc>
            </a:pPr>
            <a:endParaRPr lang="en-US" sz="1499" b="1">
              <a:solidFill>
                <a:srgbClr val="303030"/>
              </a:solidFill>
              <a:latin typeface="Inter Bold"/>
              <a:ea typeface="Inter Bold"/>
              <a:cs typeface="Inter Bold"/>
              <a:sym typeface="Inter Bold"/>
            </a:endParaRPr>
          </a:p>
          <a:p>
            <a:pPr algn="l">
              <a:lnSpc>
                <a:spcPts val="2099"/>
              </a:lnSpc>
            </a:pPr>
            <a:r>
              <a:rPr lang="en-US" sz="1499" b="1">
                <a:solidFill>
                  <a:srgbClr val="E10B78"/>
                </a:solidFill>
                <a:latin typeface="Inter Bold"/>
                <a:ea typeface="Inter Bold"/>
                <a:cs typeface="Inter Bold"/>
                <a:sym typeface="Inter Bold"/>
              </a:rPr>
              <a:t>Content Covered</a:t>
            </a:r>
          </a:p>
          <a:p>
            <a:pPr algn="l">
              <a:lnSpc>
                <a:spcPts val="2099"/>
              </a:lnSpc>
            </a:pPr>
            <a:r>
              <a:rPr lang="en-US" sz="1499" b="1">
                <a:solidFill>
                  <a:srgbClr val="303030"/>
                </a:solidFill>
                <a:latin typeface="Inter Bold"/>
                <a:ea typeface="Inter Bold"/>
                <a:cs typeface="Inter Bold"/>
                <a:sym typeface="Inter Bold"/>
              </a:rPr>
              <a:t>SQL Queries &amp; Data Retrieval</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Basic SELECT Statements: Extracting relevant data</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JOINs: Combining multiple tables for complex queries</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Subqueries: Filtering and structuring query results</a:t>
            </a:r>
          </a:p>
          <a:p>
            <a:pPr algn="l">
              <a:lnSpc>
                <a:spcPts val="2099"/>
              </a:lnSpc>
            </a:pPr>
            <a:r>
              <a:rPr lang="en-US" sz="1499" b="1">
                <a:solidFill>
                  <a:srgbClr val="303030"/>
                </a:solidFill>
                <a:latin typeface="Inter Bold"/>
                <a:ea typeface="Inter Bold"/>
                <a:cs typeface="Inter Bold"/>
                <a:sym typeface="Inter Bold"/>
              </a:rPr>
              <a:t>Database Design &amp; ERDs</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Normalization: Organizing data efficiently</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Keys &amp; Relationships: Using primary and foreign keys effectively</a:t>
            </a:r>
          </a:p>
          <a:p>
            <a:pPr marL="323848" lvl="1" indent="-161924" algn="l">
              <a:lnSpc>
                <a:spcPts val="2099"/>
              </a:lnSpc>
              <a:buFont typeface="Arial"/>
              <a:buChar char="•"/>
            </a:pPr>
            <a:r>
              <a:rPr lang="en-US" sz="1499" b="1">
                <a:solidFill>
                  <a:srgbClr val="303030"/>
                </a:solidFill>
                <a:latin typeface="Inter Bold"/>
                <a:ea typeface="Inter Bold"/>
                <a:cs typeface="Inter Bold"/>
                <a:sym typeface="Inter Bold"/>
              </a:rPr>
              <a:t>Entity-Relationship Diagrams: Mapping database structures</a:t>
            </a:r>
          </a:p>
          <a:p>
            <a:pPr algn="l">
              <a:lnSpc>
                <a:spcPts val="2099"/>
              </a:lnSpc>
            </a:pPr>
            <a:endParaRPr lang="en-US" sz="1499" b="1">
              <a:solidFill>
                <a:srgbClr val="303030"/>
              </a:solidFill>
              <a:latin typeface="Inter Bold"/>
              <a:ea typeface="Inter Bold"/>
              <a:cs typeface="Inter Bold"/>
              <a:sym typeface="Inter Bold"/>
            </a:endParaRPr>
          </a:p>
          <a:p>
            <a:pPr algn="l">
              <a:lnSpc>
                <a:spcPts val="2099"/>
              </a:lnSpc>
            </a:pPr>
            <a:endParaRPr lang="en-US" sz="1499" b="1">
              <a:solidFill>
                <a:srgbClr val="303030"/>
              </a:solidFill>
              <a:latin typeface="Inter Bold"/>
              <a:ea typeface="Inter Bold"/>
              <a:cs typeface="Inter Bold"/>
              <a:sym typeface="Inter Bold"/>
            </a:endParaRPr>
          </a:p>
          <a:p>
            <a:pPr algn="l">
              <a:lnSpc>
                <a:spcPts val="1679"/>
              </a:lnSpc>
              <a:spcBef>
                <a:spcPct val="0"/>
              </a:spcBef>
            </a:pPr>
            <a:endParaRPr lang="en-US" sz="1499" b="1">
              <a:solidFill>
                <a:srgbClr val="303030"/>
              </a:solidFill>
              <a:latin typeface="Inter Bold"/>
              <a:ea typeface="Inter Bold"/>
              <a:cs typeface="Inter Bold"/>
              <a:sym typeface="Inter Bold"/>
            </a:endParaRPr>
          </a:p>
        </p:txBody>
      </p:sp>
      <p:sp>
        <p:nvSpPr>
          <p:cNvPr id="3" name="Freeform 3"/>
          <p:cNvSpPr/>
          <p:nvPr/>
        </p:nvSpPr>
        <p:spPr>
          <a:xfrm>
            <a:off x="87443" y="0"/>
            <a:ext cx="1069642" cy="1075509"/>
          </a:xfrm>
          <a:custGeom>
            <a:avLst/>
            <a:gdLst/>
            <a:ahLst/>
            <a:cxnLst/>
            <a:rect l="l" t="t" r="r" b="b"/>
            <a:pathLst>
              <a:path w="1069642" h="1075509">
                <a:moveTo>
                  <a:pt x="0" y="0"/>
                </a:moveTo>
                <a:lnTo>
                  <a:pt x="1069643" y="0"/>
                </a:lnTo>
                <a:lnTo>
                  <a:pt x="1069643" y="1075509"/>
                </a:lnTo>
                <a:lnTo>
                  <a:pt x="0" y="1075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403959" y="-37760"/>
            <a:ext cx="1538560" cy="1538560"/>
          </a:xfrm>
          <a:custGeom>
            <a:avLst/>
            <a:gdLst/>
            <a:ahLst/>
            <a:cxnLst/>
            <a:rect l="l" t="t" r="r" b="b"/>
            <a:pathLst>
              <a:path w="1538560" h="1538560">
                <a:moveTo>
                  <a:pt x="0" y="0"/>
                </a:moveTo>
                <a:lnTo>
                  <a:pt x="1538560" y="0"/>
                </a:lnTo>
                <a:lnTo>
                  <a:pt x="1538560" y="1538560"/>
                </a:lnTo>
                <a:lnTo>
                  <a:pt x="0" y="15385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566743" y="3795078"/>
            <a:ext cx="3197902" cy="2926080"/>
          </a:xfrm>
          <a:custGeom>
            <a:avLst/>
            <a:gdLst/>
            <a:ahLst/>
            <a:cxnLst/>
            <a:rect l="l" t="t" r="r" b="b"/>
            <a:pathLst>
              <a:path w="3197902" h="2926080">
                <a:moveTo>
                  <a:pt x="0" y="0"/>
                </a:moveTo>
                <a:lnTo>
                  <a:pt x="3197901" y="0"/>
                </a:lnTo>
                <a:lnTo>
                  <a:pt x="3197901"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DFC8"/>
        </a:solidFill>
        <a:effectLst/>
      </p:bgPr>
    </p:bg>
    <p:spTree>
      <p:nvGrpSpPr>
        <p:cNvPr id="1" name=""/>
        <p:cNvGrpSpPr/>
        <p:nvPr/>
      </p:nvGrpSpPr>
      <p:grpSpPr>
        <a:xfrm>
          <a:off x="0" y="0"/>
          <a:ext cx="0" cy="0"/>
          <a:chOff x="0" y="0"/>
          <a:chExt cx="0" cy="0"/>
        </a:xfrm>
      </p:grpSpPr>
      <p:sp>
        <p:nvSpPr>
          <p:cNvPr id="2" name="Freeform 2"/>
          <p:cNvSpPr/>
          <p:nvPr/>
        </p:nvSpPr>
        <p:spPr>
          <a:xfrm>
            <a:off x="9816686" y="3583377"/>
            <a:ext cx="2641963" cy="2926080"/>
          </a:xfrm>
          <a:custGeom>
            <a:avLst/>
            <a:gdLst/>
            <a:ahLst/>
            <a:cxnLst/>
            <a:rect l="l" t="t" r="r" b="b"/>
            <a:pathLst>
              <a:path w="2641963" h="2926080">
                <a:moveTo>
                  <a:pt x="0" y="0"/>
                </a:moveTo>
                <a:lnTo>
                  <a:pt x="2641963" y="0"/>
                </a:lnTo>
                <a:lnTo>
                  <a:pt x="2641963"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03142" y="622114"/>
            <a:ext cx="12004866" cy="5979346"/>
          </a:xfrm>
          <a:prstGeom prst="rect">
            <a:avLst/>
          </a:prstGeom>
        </p:spPr>
        <p:txBody>
          <a:bodyPr lIns="0" tIns="0" rIns="0" bIns="0" rtlCol="0" anchor="t">
            <a:spAutoFit/>
          </a:bodyPr>
          <a:lstStyle/>
          <a:p>
            <a:pPr algn="ctr">
              <a:lnSpc>
                <a:spcPts val="2155"/>
              </a:lnSpc>
            </a:pPr>
            <a:r>
              <a:rPr lang="en-US" sz="1539">
                <a:solidFill>
                  <a:srgbClr val="DC661F"/>
                </a:solidFill>
                <a:latin typeface="TAN Headline"/>
                <a:ea typeface="TAN Headline"/>
                <a:cs typeface="TAN Headline"/>
                <a:sym typeface="TAN Headline"/>
              </a:rPr>
              <a:t>Systems Analysis and Design</a:t>
            </a:r>
          </a:p>
          <a:p>
            <a:pPr algn="l">
              <a:lnSpc>
                <a:spcPts val="2304"/>
              </a:lnSpc>
            </a:pPr>
            <a:endParaRPr lang="en-US" sz="1539">
              <a:solidFill>
                <a:srgbClr val="DC661F"/>
              </a:solidFill>
              <a:latin typeface="TAN Headline"/>
              <a:ea typeface="TAN Headline"/>
              <a:cs typeface="TAN Headline"/>
              <a:sym typeface="TAN Headline"/>
            </a:endParaRPr>
          </a:p>
          <a:p>
            <a:pPr algn="l">
              <a:lnSpc>
                <a:spcPts val="2304"/>
              </a:lnSpc>
            </a:pPr>
            <a:r>
              <a:rPr lang="en-US" sz="1645" b="1">
                <a:solidFill>
                  <a:srgbClr val="E10B78"/>
                </a:solidFill>
                <a:latin typeface="Inter Bold"/>
                <a:ea typeface="Inter Bold"/>
                <a:cs typeface="Inter Bold"/>
                <a:sym typeface="Inter Bold"/>
              </a:rPr>
              <a:t>Overview</a:t>
            </a:r>
          </a:p>
          <a:p>
            <a:pPr algn="l">
              <a:lnSpc>
                <a:spcPts val="2304"/>
              </a:lnSpc>
            </a:pPr>
            <a:r>
              <a:rPr lang="en-US" sz="1645" b="1">
                <a:solidFill>
                  <a:srgbClr val="303030"/>
                </a:solidFill>
                <a:latin typeface="Inter Bold"/>
                <a:ea typeface="Inter Bold"/>
                <a:cs typeface="Inter Bold"/>
                <a:sym typeface="Inter Bold"/>
              </a:rPr>
              <a:t>This course delves into the principles of system development and project management within IT organizations. Students will examine the System Development Life Cycle (SDLC) and methodologies for analyzing, designing, and implementing efficient systems.</a:t>
            </a:r>
          </a:p>
          <a:p>
            <a:pPr algn="l">
              <a:lnSpc>
                <a:spcPts val="2304"/>
              </a:lnSpc>
            </a:pPr>
            <a:endParaRPr lang="en-US" sz="1645" b="1">
              <a:solidFill>
                <a:srgbClr val="303030"/>
              </a:solidFill>
              <a:latin typeface="Inter Bold"/>
              <a:ea typeface="Inter Bold"/>
              <a:cs typeface="Inter Bold"/>
              <a:sym typeface="Inter Bold"/>
            </a:endParaRPr>
          </a:p>
          <a:p>
            <a:pPr algn="l">
              <a:lnSpc>
                <a:spcPts val="2304"/>
              </a:lnSpc>
            </a:pPr>
            <a:r>
              <a:rPr lang="en-US" sz="1645" b="1">
                <a:solidFill>
                  <a:srgbClr val="E10B78"/>
                </a:solidFill>
                <a:latin typeface="Inter Bold"/>
                <a:ea typeface="Inter Bold"/>
                <a:cs typeface="Inter Bold"/>
                <a:sym typeface="Inter Bold"/>
              </a:rPr>
              <a:t>Key Skills &amp; Knowledge Gained:</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Understanding the SDLC phases: planning, analysis, design, implementation, and support</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Conducting SWOT analysis and business case evaluations</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Gathering system requirements through interviews, surveys, and documentation</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Developing project plans and risk management strategies</a:t>
            </a:r>
          </a:p>
          <a:p>
            <a:pPr algn="l">
              <a:lnSpc>
                <a:spcPts val="2304"/>
              </a:lnSpc>
            </a:pPr>
            <a:endParaRPr lang="en-US" sz="1645" b="1">
              <a:solidFill>
                <a:srgbClr val="303030"/>
              </a:solidFill>
              <a:latin typeface="Inter Bold"/>
              <a:ea typeface="Inter Bold"/>
              <a:cs typeface="Inter Bold"/>
              <a:sym typeface="Inter Bold"/>
            </a:endParaRPr>
          </a:p>
          <a:p>
            <a:pPr algn="l">
              <a:lnSpc>
                <a:spcPts val="2304"/>
              </a:lnSpc>
            </a:pPr>
            <a:r>
              <a:rPr lang="en-US" sz="1645" b="1">
                <a:solidFill>
                  <a:srgbClr val="E10B78"/>
                </a:solidFill>
                <a:latin typeface="Inter Bold"/>
                <a:ea typeface="Inter Bold"/>
                <a:cs typeface="Inter Bold"/>
                <a:sym typeface="Inter Bold"/>
              </a:rPr>
              <a:t>Content Covered</a:t>
            </a:r>
          </a:p>
          <a:p>
            <a:pPr algn="l">
              <a:lnSpc>
                <a:spcPts val="2304"/>
              </a:lnSpc>
            </a:pPr>
            <a:r>
              <a:rPr lang="en-US" sz="1645" b="1">
                <a:solidFill>
                  <a:srgbClr val="303030"/>
                </a:solidFill>
                <a:latin typeface="Inter Bold"/>
                <a:ea typeface="Inter Bold"/>
                <a:cs typeface="Inter Bold"/>
                <a:sym typeface="Inter Bold"/>
              </a:rPr>
              <a:t>System Planning &amp; Analysis</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Strategic Planning: Utilizing SWOT analysis for business development</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Requirements Gathering: Effective techniques for understanding user needs</a:t>
            </a:r>
          </a:p>
          <a:p>
            <a:pPr algn="l">
              <a:lnSpc>
                <a:spcPts val="2304"/>
              </a:lnSpc>
            </a:pPr>
            <a:r>
              <a:rPr lang="en-US" sz="1645" b="1">
                <a:solidFill>
                  <a:srgbClr val="303030"/>
                </a:solidFill>
                <a:latin typeface="Inter Bold"/>
                <a:ea typeface="Inter Bold"/>
                <a:cs typeface="Inter Bold"/>
                <a:sym typeface="Inter Bold"/>
              </a:rPr>
              <a:t>System Design &amp; Implementation</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User Interface Development: Designing intuitive applications</a:t>
            </a:r>
          </a:p>
          <a:p>
            <a:pPr marL="355364" lvl="1" indent="-177682" algn="l">
              <a:lnSpc>
                <a:spcPts val="2304"/>
              </a:lnSpc>
              <a:buFont typeface="Arial"/>
              <a:buChar char="•"/>
            </a:pPr>
            <a:r>
              <a:rPr lang="en-US" sz="1645" b="1">
                <a:solidFill>
                  <a:srgbClr val="303030"/>
                </a:solidFill>
                <a:latin typeface="Inter Bold"/>
                <a:ea typeface="Inter Bold"/>
                <a:cs typeface="Inter Bold"/>
                <a:sym typeface="Inter Bold"/>
              </a:rPr>
              <a:t>Database &amp; Network Architecture: Structuring efficient IT systems</a:t>
            </a:r>
          </a:p>
          <a:p>
            <a:pPr algn="ctr">
              <a:lnSpc>
                <a:spcPts val="2304"/>
              </a:lnSpc>
              <a:spcBef>
                <a:spcPct val="0"/>
              </a:spcBef>
            </a:pPr>
            <a:endParaRPr lang="en-US" sz="1645" b="1">
              <a:solidFill>
                <a:srgbClr val="303030"/>
              </a:solidFill>
              <a:latin typeface="Inter Bold"/>
              <a:ea typeface="Inter Bold"/>
              <a:cs typeface="Inter Bold"/>
              <a:sym typeface="Inte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4083</Words>
  <Application>Microsoft Office PowerPoint</Application>
  <PresentationFormat>Custom</PresentationFormat>
  <Paragraphs>510</Paragraphs>
  <Slides>30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TAN Headline</vt:lpstr>
      <vt:lpstr>Inter</vt:lpstr>
      <vt:lpstr>Rubik Semi-Bold</vt:lpstr>
      <vt:lpstr>Genty</vt:lpstr>
      <vt:lpstr>Arial</vt:lpstr>
      <vt:lpstr>Rubik Bold</vt:lpstr>
      <vt:lpstr>Rubik</vt:lpstr>
      <vt:lpstr>Calibri</vt:lpstr>
      <vt:lpstr>Nickainley</vt:lpstr>
      <vt:lpstr>Bukhari Script</vt:lpstr>
      <vt:lpstr>DM Sans</vt:lpstr>
      <vt:lpstr>Baguet Script</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Jessica Pellett</dc:creator>
  <cp:lastModifiedBy>Jessica Pellett</cp:lastModifiedBy>
  <cp:revision>2</cp:revision>
  <dcterms:created xsi:type="dcterms:W3CDTF">2006-08-16T00:00:00Z</dcterms:created>
  <dcterms:modified xsi:type="dcterms:W3CDTF">2025-05-12T03:11:28Z</dcterms:modified>
  <dc:identifier>DAGlJZMAKhk</dc:identifier>
</cp:coreProperties>
</file>